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0"/>
  </p:notesMasterIdLst>
  <p:sldIdLst>
    <p:sldId id="257" r:id="rId2"/>
    <p:sldId id="299" r:id="rId3"/>
    <p:sldId id="300" r:id="rId4"/>
    <p:sldId id="301" r:id="rId5"/>
    <p:sldId id="302" r:id="rId6"/>
    <p:sldId id="303" r:id="rId7"/>
    <p:sldId id="304" r:id="rId8"/>
    <p:sldId id="330" r:id="rId9"/>
    <p:sldId id="305" r:id="rId10"/>
    <p:sldId id="306" r:id="rId11"/>
    <p:sldId id="307" r:id="rId12"/>
    <p:sldId id="308" r:id="rId13"/>
    <p:sldId id="316" r:id="rId14"/>
    <p:sldId id="309" r:id="rId15"/>
    <p:sldId id="317" r:id="rId16"/>
    <p:sldId id="310" r:id="rId17"/>
    <p:sldId id="260" r:id="rId18"/>
    <p:sldId id="258" r:id="rId19"/>
    <p:sldId id="261" r:id="rId20"/>
    <p:sldId id="262" r:id="rId21"/>
    <p:sldId id="263" r:id="rId22"/>
    <p:sldId id="264" r:id="rId23"/>
    <p:sldId id="295" r:id="rId24"/>
    <p:sldId id="265" r:id="rId25"/>
    <p:sldId id="266" r:id="rId26"/>
    <p:sldId id="267" r:id="rId27"/>
    <p:sldId id="268" r:id="rId28"/>
    <p:sldId id="311" r:id="rId29"/>
    <p:sldId id="269" r:id="rId30"/>
    <p:sldId id="270" r:id="rId31"/>
    <p:sldId id="271" r:id="rId32"/>
    <p:sldId id="272" r:id="rId33"/>
    <p:sldId id="318" r:id="rId34"/>
    <p:sldId id="273" r:id="rId35"/>
    <p:sldId id="274" r:id="rId36"/>
    <p:sldId id="313" r:id="rId37"/>
    <p:sldId id="278" r:id="rId38"/>
    <p:sldId id="279" r:id="rId39"/>
    <p:sldId id="280" r:id="rId40"/>
    <p:sldId id="319" r:id="rId41"/>
    <p:sldId id="320" r:id="rId42"/>
    <p:sldId id="321" r:id="rId43"/>
    <p:sldId id="281" r:id="rId44"/>
    <p:sldId id="322" r:id="rId45"/>
    <p:sldId id="275" r:id="rId46"/>
    <p:sldId id="276" r:id="rId47"/>
    <p:sldId id="277" r:id="rId48"/>
    <p:sldId id="323" r:id="rId49"/>
    <p:sldId id="283" r:id="rId50"/>
    <p:sldId id="284" r:id="rId51"/>
    <p:sldId id="315" r:id="rId52"/>
    <p:sldId id="285" r:id="rId53"/>
    <p:sldId id="286" r:id="rId54"/>
    <p:sldId id="287" r:id="rId55"/>
    <p:sldId id="296" r:id="rId56"/>
    <p:sldId id="297" r:id="rId57"/>
    <p:sldId id="298" r:id="rId58"/>
    <p:sldId id="314" r:id="rId59"/>
    <p:sldId id="326" r:id="rId60"/>
    <p:sldId id="324" r:id="rId61"/>
    <p:sldId id="331" r:id="rId62"/>
    <p:sldId id="292" r:id="rId63"/>
    <p:sldId id="327" r:id="rId64"/>
    <p:sldId id="325" r:id="rId65"/>
    <p:sldId id="328" r:id="rId66"/>
    <p:sldId id="329" r:id="rId67"/>
    <p:sldId id="332" r:id="rId68"/>
    <p:sldId id="293" r:id="rId6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CC"/>
    <a:srgbClr val="602A3C"/>
    <a:srgbClr val="003300"/>
    <a:srgbClr val="FFFFFF"/>
    <a:srgbClr val="728E3A"/>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83" d="100"/>
          <a:sy n="83" d="100"/>
        </p:scale>
        <p:origin x="-1426"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826B5CC-1F02-440C-9CEB-0824CEDFA051}" type="datetimeFigureOut">
              <a:rPr lang="el-GR"/>
              <a:pPr>
                <a:defRPr/>
              </a:pPr>
              <a:t>28/1/2021</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A22894F-F104-44D8-B2AA-F05555AAE9EC}" type="slidenum">
              <a:rPr lang="el-GR"/>
              <a:pPr>
                <a:defRPr/>
              </a:pPr>
              <a:t>‹#›</a:t>
            </a:fld>
            <a:endParaRPr 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90114" name="2 - Θέση σημειώσεων"/>
          <p:cNvSpPr>
            <a:spLocks noGrp="1"/>
          </p:cNvSpPr>
          <p:nvPr>
            <p:ph type="body" idx="1"/>
          </p:nvPr>
        </p:nvSpPr>
        <p:spPr bwMode="auto">
          <a:noFill/>
        </p:spPr>
        <p:txBody>
          <a:bodyPr/>
          <a:lstStyle/>
          <a:p>
            <a:pPr eaLnBrk="1" hangingPunct="1">
              <a:spcBef>
                <a:spcPct val="0"/>
              </a:spcBef>
            </a:pPr>
            <a:endParaRPr lang="el-GR" smtClean="0"/>
          </a:p>
        </p:txBody>
      </p:sp>
      <p:sp>
        <p:nvSpPr>
          <p:cNvPr id="9011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61CCB2-89E6-48C8-A586-1A2763362BC8}" type="slidenum">
              <a:rPr lang="el-GR" smtClean="0">
                <a:cs typeface="Arial" charset="0"/>
              </a:rPr>
              <a:pPr/>
              <a:t>52</a:t>
            </a:fld>
            <a:endParaRPr lang="el-G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6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mn-cs"/>
            </a:endParaRPr>
          </a:p>
        </p:txBody>
      </p:sp>
      <p:sp>
        <p:nvSpPr>
          <p:cNvPr id="5"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mn-cs"/>
            </a:endParaRPr>
          </a:p>
        </p:txBody>
      </p:sp>
      <p:sp>
        <p:nvSpPr>
          <p:cNvPr id="9" name="8 - Τίτλος"/>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6" name="29 - Θέση ημερομηνίας"/>
          <p:cNvSpPr>
            <a:spLocks noGrp="1"/>
          </p:cNvSpPr>
          <p:nvPr>
            <p:ph type="dt" sz="half" idx="10"/>
          </p:nvPr>
        </p:nvSpPr>
        <p:spPr/>
        <p:txBody>
          <a:bodyPr/>
          <a:lstStyle>
            <a:lvl1pPr>
              <a:defRPr/>
            </a:lvl1pPr>
          </a:lstStyle>
          <a:p>
            <a:pPr>
              <a:defRPr/>
            </a:pPr>
            <a:fld id="{4232D7C7-8347-4803-AFF9-B4B3577813CE}" type="datetimeFigureOut">
              <a:rPr lang="el-GR"/>
              <a:pPr>
                <a:defRPr/>
              </a:pPr>
              <a:t>28/1/2021</a:t>
            </a:fld>
            <a:endParaRPr lang="el-GR" dirty="0"/>
          </a:p>
        </p:txBody>
      </p:sp>
      <p:sp>
        <p:nvSpPr>
          <p:cNvPr id="7" name="18 - Θέση υποσέλιδου"/>
          <p:cNvSpPr>
            <a:spLocks noGrp="1"/>
          </p:cNvSpPr>
          <p:nvPr>
            <p:ph type="ftr" sz="quarter" idx="11"/>
          </p:nvPr>
        </p:nvSpPr>
        <p:spPr/>
        <p:txBody>
          <a:bodyPr/>
          <a:lstStyle>
            <a:lvl1pPr>
              <a:defRPr/>
            </a:lvl1pPr>
          </a:lstStyle>
          <a:p>
            <a:pPr>
              <a:defRPr/>
            </a:pPr>
            <a:endParaRPr lang="el-GR"/>
          </a:p>
        </p:txBody>
      </p:sp>
      <p:sp>
        <p:nvSpPr>
          <p:cNvPr id="8" name="26 - Θέση αριθμού διαφάνειας"/>
          <p:cNvSpPr>
            <a:spLocks noGrp="1"/>
          </p:cNvSpPr>
          <p:nvPr>
            <p:ph type="sldNum" sz="quarter" idx="12"/>
          </p:nvPr>
        </p:nvSpPr>
        <p:spPr/>
        <p:txBody>
          <a:bodyPr/>
          <a:lstStyle>
            <a:lvl1pPr>
              <a:defRPr/>
            </a:lvl1pPr>
          </a:lstStyle>
          <a:p>
            <a:pPr>
              <a:defRPr/>
            </a:pPr>
            <a:fld id="{D94FD189-C768-4B39-A152-DDA3501061CE}"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848F3181-4EF4-46A2-B728-3D96DF840BC3}" type="datetimeFigureOut">
              <a:rPr lang="el-GR"/>
              <a:pPr>
                <a:defRPr/>
              </a:pPr>
              <a:t>28/1/2021</a:t>
            </a:fld>
            <a:endParaRPr lang="el-GR" dirty="0"/>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0A51EA30-F16B-4BA6-8473-B4E57F1EEF77}" type="slidenum">
              <a:rPr lang="el-GR"/>
              <a:pPr>
                <a:defRPr/>
              </a:pPr>
              <a:t>‹#›</a:t>
            </a:fld>
            <a:endParaRPr lang="el-GR"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E0CB7FAF-3024-41EE-B406-6E9CE015A6DC}" type="datetimeFigureOut">
              <a:rPr lang="el-GR"/>
              <a:pPr>
                <a:defRPr/>
              </a:pPr>
              <a:t>28/1/2021</a:t>
            </a:fld>
            <a:endParaRPr lang="el-GR" dirty="0"/>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4B8E5BC2-97AD-436F-8AB1-7CAE2D0DECC9}" type="slidenum">
              <a:rPr lang="el-GR"/>
              <a:pPr>
                <a:defRPr/>
              </a:pPr>
              <a:t>‹#›</a:t>
            </a:fld>
            <a:endParaRPr lang="el-GR" dirty="0"/>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1143000"/>
          </a:xfrm>
        </p:spPr>
        <p:txBody>
          <a:bodyPr/>
          <a:lstStyle/>
          <a:p>
            <a:r>
              <a:rPr lang="el-GR"/>
              <a:t>Kλικ για επεξεργασία του τίτλου</a:t>
            </a:r>
          </a:p>
        </p:txBody>
      </p:sp>
      <p:sp>
        <p:nvSpPr>
          <p:cNvPr id="3" name="Θέση κειμένου 2"/>
          <p:cNvSpPr>
            <a:spLocks noGrp="1"/>
          </p:cNvSpPr>
          <p:nvPr>
            <p:ph type="body" sz="half" idx="1"/>
          </p:nvPr>
        </p:nvSpPr>
        <p:spPr>
          <a:xfrm>
            <a:off x="457200" y="1600200"/>
            <a:ext cx="3657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267200" y="1600200"/>
            <a:ext cx="36576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9 - Θέση ημερομηνίας"/>
          <p:cNvSpPr>
            <a:spLocks noGrp="1"/>
          </p:cNvSpPr>
          <p:nvPr>
            <p:ph type="dt" sz="half" idx="10"/>
          </p:nvPr>
        </p:nvSpPr>
        <p:spPr/>
        <p:txBody>
          <a:bodyPr/>
          <a:lstStyle>
            <a:lvl1pPr>
              <a:defRPr/>
            </a:lvl1pPr>
          </a:lstStyle>
          <a:p>
            <a:pPr>
              <a:defRPr/>
            </a:pPr>
            <a:fld id="{C888C0C8-BDEE-487B-8823-276D6E892B09}" type="datetimeFigureOut">
              <a:rPr lang="el-GR"/>
              <a:pPr>
                <a:defRPr/>
              </a:pPr>
              <a:t>28/1/2021</a:t>
            </a:fld>
            <a:endParaRPr lang="el-GR" dirty="0"/>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141C6C4A-D7A2-4228-AD6A-18050F06CBAA}"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74676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9 - Θέση ημερομηνίας"/>
          <p:cNvSpPr>
            <a:spLocks noGrp="1"/>
          </p:cNvSpPr>
          <p:nvPr>
            <p:ph type="dt" sz="half" idx="10"/>
          </p:nvPr>
        </p:nvSpPr>
        <p:spPr/>
        <p:txBody>
          <a:bodyPr/>
          <a:lstStyle>
            <a:lvl1pPr>
              <a:defRPr/>
            </a:lvl1pPr>
          </a:lstStyle>
          <a:p>
            <a:pPr>
              <a:defRPr/>
            </a:pPr>
            <a:fld id="{D079F98E-3F5E-4EDD-9B2E-43317E31B43E}" type="datetimeFigureOut">
              <a:rPr lang="el-GR"/>
              <a:pPr>
                <a:defRPr/>
              </a:pPr>
              <a:t>28/1/2021</a:t>
            </a:fld>
            <a:endParaRPr lang="el-GR" dirty="0"/>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DB3BA89B-7FDA-4475-B819-3E9AE674DD71}"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4773C4BD-CC68-42E1-A443-643F2555B097}" type="datetimeFigureOut">
              <a:rPr lang="el-GR"/>
              <a:pPr>
                <a:defRPr/>
              </a:pPr>
              <a:t>28/1/2021</a:t>
            </a:fld>
            <a:endParaRPr lang="el-GR" dirty="0"/>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34692743-A528-4CA9-BD30-B3525B1EFA73}" type="slidenum">
              <a:rPr lang="el-GR"/>
              <a:pPr>
                <a:defRPr/>
              </a:pPr>
              <a:t>‹#›</a:t>
            </a:fld>
            <a:endParaRPr lang="el-GR"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6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mn-cs"/>
            </a:endParaRPr>
          </a:p>
        </p:txBody>
      </p:sp>
      <p:sp>
        <p:nvSpPr>
          <p:cNvPr id="5"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mn-cs"/>
            </a:endParaRPr>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lstStyle>
          <a:p>
            <a:pPr>
              <a:defRPr/>
            </a:pPr>
            <a:fld id="{8D06B1A1-7635-44C8-BC0F-6532E2FADAAB}" type="datetimeFigureOut">
              <a:rPr lang="el-GR"/>
              <a:pPr>
                <a:defRPr/>
              </a:pPr>
              <a:t>28/1/2021</a:t>
            </a:fld>
            <a:endParaRPr lang="el-GR" dirty="0"/>
          </a:p>
        </p:txBody>
      </p:sp>
      <p:sp>
        <p:nvSpPr>
          <p:cNvPr id="7" name="4 - Θέση υποσέλιδου"/>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p:cNvSpPr>
            <a:spLocks noGrp="1"/>
          </p:cNvSpPr>
          <p:nvPr>
            <p:ph type="sldNum" sz="quarter" idx="12"/>
          </p:nvPr>
        </p:nvSpPr>
        <p:spPr/>
        <p:txBody>
          <a:bodyPr/>
          <a:lstStyle>
            <a:lvl1pPr>
              <a:defRPr/>
            </a:lvl1pPr>
          </a:lstStyle>
          <a:p>
            <a:pPr>
              <a:defRPr/>
            </a:pPr>
            <a:fld id="{A400496D-932C-448F-A1FF-5F1907E1990E}" type="slidenum">
              <a:rPr lang="el-GR"/>
              <a:pPr>
                <a:defRPr/>
              </a:pPr>
              <a:t>‹#›</a:t>
            </a:fld>
            <a:endParaRPr lang="el-GR" dirty="0"/>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2F7692CF-7959-429C-A6D6-2014CC8D6CD6}" type="datetimeFigureOut">
              <a:rPr lang="el-GR"/>
              <a:pPr>
                <a:defRPr/>
              </a:pPr>
              <a:t>28/1/2021</a:t>
            </a:fld>
            <a:endParaRPr lang="el-GR" dirty="0"/>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F02B550C-E2B8-484E-852B-7DE3A47F95B8}" type="slidenum">
              <a:rPr lang="el-GR"/>
              <a:pPr>
                <a:defRPr/>
              </a:pPr>
              <a:t>‹#›</a:t>
            </a:fld>
            <a:endParaRPr lang="el-GR"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FB442A78-ED11-4342-A4A3-471F2E0EB48C}" type="datetimeFigureOut">
              <a:rPr lang="el-GR"/>
              <a:pPr>
                <a:defRPr/>
              </a:pPr>
              <a:t>28/1/2021</a:t>
            </a:fld>
            <a:endParaRPr lang="el-GR" dirty="0"/>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24580119-672E-47AD-BA91-27E68148799A}" type="slidenum">
              <a:rPr lang="el-GR"/>
              <a:pPr>
                <a:defRPr/>
              </a:pPr>
              <a:t>‹#›</a:t>
            </a:fld>
            <a:endParaRPr lang="el-GR"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lstStyle>
            <a:lvl1pPr algn="l">
              <a:defRPr sz="4600"/>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E4B3E818-4C47-4752-8561-9B4E63573FCB}" type="datetimeFigureOut">
              <a:rPr lang="el-GR"/>
              <a:pPr>
                <a:defRPr/>
              </a:pPr>
              <a:t>28/1/2021</a:t>
            </a:fld>
            <a:endParaRPr lang="el-GR" dirty="0"/>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CD182608-466D-4190-8254-576091DCD3AD}" type="slidenum">
              <a:rPr lang="el-GR"/>
              <a:pPr>
                <a:defRPr/>
              </a:pPr>
              <a:t>‹#›</a:t>
            </a:fld>
            <a:endParaRPr lang="el-GR"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93484C1D-B316-44A6-AB8A-B6322C6D8B3F}" type="datetimeFigureOut">
              <a:rPr lang="el-GR"/>
              <a:pPr>
                <a:defRPr/>
              </a:pPr>
              <a:t>28/1/2021</a:t>
            </a:fld>
            <a:endParaRPr lang="el-GR" dirty="0"/>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BAB635F1-F280-4BEC-B3ED-02114EE0DB99}" type="slidenum">
              <a:rPr lang="el-GR"/>
              <a:pPr>
                <a:defRPr/>
              </a:pPr>
              <a:t>‹#›</a:t>
            </a:fld>
            <a:endParaRPr lang="el-GR"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lstStyle>
          <a:p>
            <a:pPr>
              <a:defRPr/>
            </a:pPr>
            <a:fld id="{8586B5CA-C8CF-4239-9A5B-8BE33B8DFDAF}" type="datetimeFigureOut">
              <a:rPr lang="el-GR"/>
              <a:pPr>
                <a:defRPr/>
              </a:pPr>
              <a:t>28/1/2021</a:t>
            </a:fld>
            <a:endParaRPr lang="el-GR" dirty="0"/>
          </a:p>
        </p:txBody>
      </p:sp>
      <p:sp>
        <p:nvSpPr>
          <p:cNvPr id="6" name="5 - Θέση υποσέλιδου"/>
          <p:cNvSpPr>
            <a:spLocks noGrp="1"/>
          </p:cNvSpPr>
          <p:nvPr>
            <p:ph type="ftr" sz="quarter" idx="11"/>
          </p:nvPr>
        </p:nvSpPr>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8156575" y="6421438"/>
            <a:ext cx="762000" cy="365125"/>
          </a:xfrm>
        </p:spPr>
        <p:txBody>
          <a:bodyPr/>
          <a:lstStyle>
            <a:lvl1pPr>
              <a:defRPr/>
            </a:lvl1pPr>
          </a:lstStyle>
          <a:p>
            <a:pPr>
              <a:defRPr/>
            </a:pPr>
            <a:fld id="{81E1285C-6963-40DD-91DB-34D83E710A30}" type="slidenum">
              <a:rPr lang="el-GR"/>
              <a:pPr>
                <a:defRPr/>
              </a:pPr>
              <a:t>‹#›</a:t>
            </a:fld>
            <a:endParaRPr lang="el-GR"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l-GR" smtClean="0"/>
              <a:t>Kλικ για επεξεργασία των στυλ του υποδείγματος</a:t>
            </a:r>
          </a:p>
        </p:txBody>
      </p:sp>
      <p:sp>
        <p:nvSpPr>
          <p:cNvPr id="5" name="9 - Θέση ημερομηνίας"/>
          <p:cNvSpPr>
            <a:spLocks noGrp="1"/>
          </p:cNvSpPr>
          <p:nvPr>
            <p:ph type="dt" sz="half" idx="10"/>
          </p:nvPr>
        </p:nvSpPr>
        <p:spPr/>
        <p:txBody>
          <a:bodyPr/>
          <a:lstStyle>
            <a:lvl1pPr>
              <a:defRPr/>
            </a:lvl1pPr>
          </a:lstStyle>
          <a:p>
            <a:pPr>
              <a:defRPr/>
            </a:pPr>
            <a:fld id="{07CAA813-86E2-49E7-93FD-D1E089567FF9}" type="datetimeFigureOut">
              <a:rPr lang="el-GR"/>
              <a:pPr>
                <a:defRPr/>
              </a:pPr>
              <a:t>28/1/2021</a:t>
            </a:fld>
            <a:endParaRPr lang="el-GR" dirty="0"/>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E50C3BB-934A-413B-AA78-0F07F594A138}" type="slidenum">
              <a:rPr lang="el-GR"/>
              <a:pPr>
                <a:defRPr/>
              </a:pPr>
              <a:t>‹#›</a:t>
            </a:fld>
            <a:endParaRPr lang="el-GR"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cs typeface="+mn-cs"/>
            </a:endParaRPr>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cs typeface="+mn-cs"/>
            </a:endParaRPr>
          </a:p>
        </p:txBody>
      </p:sp>
      <p:sp>
        <p:nvSpPr>
          <p:cNvPr id="1028" name="8 - Θέση τίτλου"/>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9" name="29 - Θέση κειμένου"/>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9 - Θέση ημερομηνίας"/>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cs typeface="+mn-cs"/>
              </a:defRPr>
            </a:lvl1pPr>
          </a:lstStyle>
          <a:p>
            <a:pPr>
              <a:defRPr/>
            </a:pPr>
            <a:fld id="{8E03C67F-A208-486F-921E-A888AEBE08B6}" type="datetimeFigureOut">
              <a:rPr lang="el-GR"/>
              <a:pPr>
                <a:defRPr/>
              </a:pPr>
              <a:t>28/1/2021</a:t>
            </a:fld>
            <a:endParaRPr lang="el-GR" dirty="0"/>
          </a:p>
        </p:txBody>
      </p:sp>
      <p:sp>
        <p:nvSpPr>
          <p:cNvPr id="22" name="21 - Θέση υποσέλιδου"/>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cs typeface="+mn-cs"/>
              </a:defRPr>
            </a:lvl1pPr>
          </a:lstStyle>
          <a:p>
            <a:pPr>
              <a:defRPr/>
            </a:pPr>
            <a:fld id="{247211EF-B82A-46B8-BE01-8771CEFC07D0}" type="slidenum">
              <a:rPr lang="el-GR"/>
              <a:pPr>
                <a:defRPr/>
              </a:pPr>
              <a:t>‹#›</a:t>
            </a:fld>
            <a:endParaRPr lang="el-GR" dirty="0"/>
          </a:p>
        </p:txBody>
      </p:sp>
    </p:spTree>
  </p:cSld>
  <p:clrMap bg1="dk1" tx1="lt1" bg2="dk2" tx2="lt2" accent1="accent1" accent2="accent2" accent3="accent3" accent4="accent4" accent5="accent5" accent6="accent6" hlink="hlink" folHlink="folHlink"/>
  <p:sldLayoutIdLst>
    <p:sldLayoutId id="2147483794" r:id="rId1"/>
    <p:sldLayoutId id="2147483784" r:id="rId2"/>
    <p:sldLayoutId id="2147483795" r:id="rId3"/>
    <p:sldLayoutId id="2147483785" r:id="rId4"/>
    <p:sldLayoutId id="2147483786" r:id="rId5"/>
    <p:sldLayoutId id="2147483787" r:id="rId6"/>
    <p:sldLayoutId id="2147483788" r:id="rId7"/>
    <p:sldLayoutId id="2147483796" r:id="rId8"/>
    <p:sldLayoutId id="2147483789" r:id="rId9"/>
    <p:sldLayoutId id="2147483790" r:id="rId10"/>
    <p:sldLayoutId id="2147483791" r:id="rId11"/>
    <p:sldLayoutId id="2147483792" r:id="rId12"/>
    <p:sldLayoutId id="2147483793" r:id="rId13"/>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E7BC29"/>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D092A7"/>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3 - Εικόνα" descr="Εθνόσημο.png"/>
          <p:cNvPicPr>
            <a:picLocks noChangeAspect="1"/>
          </p:cNvPicPr>
          <p:nvPr/>
        </p:nvPicPr>
        <p:blipFill>
          <a:blip r:embed="rId2" cstate="print"/>
          <a:stretch>
            <a:fillRect/>
          </a:stretch>
        </p:blipFill>
        <p:spPr>
          <a:xfrm>
            <a:off x="357158" y="285727"/>
            <a:ext cx="1000132" cy="101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 TextBox"/>
          <p:cNvSpPr txBox="1"/>
          <p:nvPr/>
        </p:nvSpPr>
        <p:spPr>
          <a:xfrm>
            <a:off x="928688" y="285750"/>
            <a:ext cx="7072312" cy="830263"/>
          </a:xfrm>
          <a:prstGeom prst="rect">
            <a:avLst/>
          </a:prstGeom>
          <a:noFill/>
        </p:spPr>
        <p:txBody>
          <a:bodyPr>
            <a:spAutoFit/>
          </a:bodyPr>
          <a:lstStyle/>
          <a:p>
            <a:pPr algn="ctr">
              <a:defRPr/>
            </a:pPr>
            <a:r>
              <a:rPr lang="el-GR" sz="2400" dirty="0">
                <a:latin typeface="+mn-lt"/>
                <a:cs typeface="+mn-cs"/>
              </a:rPr>
              <a:t>ΠΕΡΙΦΕΡΕΙΑ ΔΥΤΙΚΗΣ ΜΑΚΕΔΟΝΙΑΣ     </a:t>
            </a:r>
          </a:p>
          <a:p>
            <a:pPr algn="ctr">
              <a:defRPr/>
            </a:pPr>
            <a:r>
              <a:rPr lang="el-GR" sz="2400" dirty="0">
                <a:latin typeface="+mn-lt"/>
                <a:cs typeface="+mn-cs"/>
              </a:rPr>
              <a:t>     Π.Ε. ΚΟΖΑΝΗΣ</a:t>
            </a:r>
          </a:p>
        </p:txBody>
      </p:sp>
      <p:sp>
        <p:nvSpPr>
          <p:cNvPr id="10" name="9 - Ορθογώνιο"/>
          <p:cNvSpPr/>
          <p:nvPr/>
        </p:nvSpPr>
        <p:spPr>
          <a:xfrm>
            <a:off x="1417804" y="1512573"/>
            <a:ext cx="6326005" cy="1723316"/>
          </a:xfrm>
          <a:prstGeom prst="rect">
            <a:avLst/>
          </a:prstGeom>
          <a:noFill/>
        </p:spPr>
        <p:txBody>
          <a:bodyPr>
            <a:spAutoFit/>
          </a:bodyPr>
          <a:lstStyle/>
          <a:p>
            <a:pPr algn="ctr">
              <a:defRPr/>
            </a:pPr>
            <a:r>
              <a:rPr lang="el-GR" sz="4200" b="1" dirty="0">
                <a:ln w="12700"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2540000" algn="bl" rotWithShape="0">
                    <a:prstClr val="black">
                      <a:alpha val="40000"/>
                    </a:prstClr>
                  </a:outerShdw>
                </a:effectLst>
                <a:latin typeface="Calibri" pitchFamily="34" charset="0"/>
                <a:cs typeface="+mn-cs"/>
              </a:rPr>
              <a:t>ΕΤΗΣΙΟΣ ΑΠΟΛΟΓΙΣΜΟΣ</a:t>
            </a:r>
          </a:p>
          <a:p>
            <a:pPr algn="ctr">
              <a:defRPr/>
            </a:pPr>
            <a:r>
              <a:rPr lang="el-GR" sz="4200" b="1" dirty="0">
                <a:ln w="12700"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2540000" algn="bl" rotWithShape="0">
                    <a:prstClr val="black">
                      <a:alpha val="40000"/>
                    </a:prstClr>
                  </a:outerShdw>
                </a:effectLst>
                <a:latin typeface="Calibri" pitchFamily="34" charset="0"/>
                <a:cs typeface="+mn-cs"/>
              </a:rPr>
              <a:t>ΑΝΤΙΠΕΡΙΦΕΡΕΙΑΡΧΗ Π.Ε. ΚΟΖΑΝΗΣ</a:t>
            </a:r>
          </a:p>
          <a:p>
            <a:pPr algn="ctr">
              <a:defRPr/>
            </a:pPr>
            <a:r>
              <a:rPr lang="el-GR" sz="4200" b="1" dirty="0">
                <a:ln w="12700"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12540000" algn="bl" rotWithShape="0">
                    <a:prstClr val="black">
                      <a:alpha val="40000"/>
                    </a:prstClr>
                  </a:outerShdw>
                </a:effectLst>
                <a:latin typeface="Calibri" pitchFamily="34" charset="0"/>
                <a:cs typeface="+mn-cs"/>
              </a:rPr>
              <a:t>2020</a:t>
            </a:r>
          </a:p>
        </p:txBody>
      </p:sp>
      <p:pic>
        <p:nvPicPr>
          <p:cNvPr id="16389" name="Picture 5" descr="aithousa_nomarxia_pe-kozanis1"/>
          <p:cNvPicPr>
            <a:picLocks noChangeAspect="1" noChangeArrowheads="1"/>
          </p:cNvPicPr>
          <p:nvPr/>
        </p:nvPicPr>
        <p:blipFill>
          <a:blip r:embed="rId3" cstate="print"/>
          <a:srcRect/>
          <a:stretch>
            <a:fillRect/>
          </a:stretch>
        </p:blipFill>
        <p:spPr bwMode="auto">
          <a:xfrm>
            <a:off x="1357313" y="4143375"/>
            <a:ext cx="6264275" cy="25003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p:cNvSpPr>
          <p:nvPr>
            <p:ph type="body" idx="1"/>
          </p:nvPr>
        </p:nvSpPr>
        <p:spPr>
          <a:xfrm>
            <a:off x="428625" y="428625"/>
            <a:ext cx="8072438" cy="5160963"/>
          </a:xfrm>
        </p:spPr>
        <p:txBody>
          <a:bodyPr/>
          <a:lstStyle/>
          <a:p>
            <a:pPr marL="273050" indent="-236538" algn="ctr">
              <a:lnSpc>
                <a:spcPct val="80000"/>
              </a:lnSpc>
              <a:buFont typeface="Wingdings 2" pitchFamily="18" charset="2"/>
              <a:buNone/>
            </a:pPr>
            <a:r>
              <a:rPr lang="el-GR" sz="1600" b="1" smtClean="0">
                <a:solidFill>
                  <a:srgbClr val="FFFF00"/>
                </a:solidFill>
                <a:latin typeface="Calibri" pitchFamily="34" charset="0"/>
              </a:rPr>
              <a:t>Ειδικό Αναπτυξιακό Πρόγραμμα Τοπικού Πόρου Ανάπτυξης (ΕΑΠ-ΤΠΑ) 2012-201</a:t>
            </a:r>
            <a:r>
              <a:rPr lang="el-GR" sz="1800" b="1" smtClean="0">
                <a:solidFill>
                  <a:srgbClr val="FFFF00"/>
                </a:solidFill>
                <a:latin typeface="Calibri" pitchFamily="34" charset="0"/>
              </a:rPr>
              <a:t>6 </a:t>
            </a:r>
          </a:p>
          <a:p>
            <a:pPr marL="273050" indent="-236538">
              <a:lnSpc>
                <a:spcPct val="80000"/>
              </a:lnSpc>
              <a:buFont typeface="Wingdings 2" pitchFamily="18" charset="2"/>
              <a:buNone/>
            </a:pPr>
            <a:endParaRPr lang="en-US" sz="1500" b="1" smtClean="0">
              <a:solidFill>
                <a:srgbClr val="FFFF00"/>
              </a:solidFill>
            </a:endParaRPr>
          </a:p>
          <a:p>
            <a:pPr marL="273050" indent="-236538">
              <a:lnSpc>
                <a:spcPct val="80000"/>
              </a:lnSpc>
              <a:buFont typeface="Wingdings 2" pitchFamily="18" charset="2"/>
              <a:buNone/>
            </a:pPr>
            <a:endParaRPr lang="el-GR" sz="1500" b="1" smtClean="0"/>
          </a:p>
          <a:p>
            <a:pPr marL="273050" indent="-236538">
              <a:lnSpc>
                <a:spcPct val="150000"/>
              </a:lnSpc>
              <a:buFont typeface="Wingdings" pitchFamily="2" charset="2"/>
              <a:buChar char="Ø"/>
            </a:pPr>
            <a:r>
              <a:rPr lang="el-GR" sz="1400" b="1" smtClean="0">
                <a:latin typeface="Calibri" pitchFamily="34" charset="0"/>
              </a:rPr>
              <a:t>Οι νέες εντάξεις</a:t>
            </a:r>
            <a:r>
              <a:rPr lang="el-GR" sz="1400" smtClean="0">
                <a:latin typeface="Calibri" pitchFamily="34" charset="0"/>
              </a:rPr>
              <a:t> των έργων/προμηθειών/υπηρεσιών που υποβλήθηκαν και εντάχθηκαν στο πρόγραμμα </a:t>
            </a:r>
            <a:r>
              <a:rPr lang="el-GR" sz="1400" b="1" smtClean="0">
                <a:latin typeface="Calibri" pitchFamily="34" charset="0"/>
              </a:rPr>
              <a:t>Ε.Α.Π. 2012 – 2016 ΠΔΜ</a:t>
            </a:r>
            <a:r>
              <a:rPr lang="el-GR" sz="1400" smtClean="0">
                <a:latin typeface="Calibri" pitchFamily="34" charset="0"/>
              </a:rPr>
              <a:t> κατόπιν εισηγήσεων του Αντιπεριφερειάρχη ΠΕ Κοζάνης κου Γρηγόρη Τσιούμαρη, ανέρχονται σε </a:t>
            </a:r>
            <a:r>
              <a:rPr lang="el-GR" sz="1400" b="1" smtClean="0">
                <a:solidFill>
                  <a:srgbClr val="FFFF00"/>
                </a:solidFill>
                <a:latin typeface="Calibri" pitchFamily="34" charset="0"/>
              </a:rPr>
              <a:t>21 προτάσεις</a:t>
            </a:r>
            <a:r>
              <a:rPr lang="el-GR" sz="1400" smtClean="0">
                <a:solidFill>
                  <a:srgbClr val="FFFF00"/>
                </a:solidFill>
                <a:latin typeface="Calibri" pitchFamily="34" charset="0"/>
              </a:rPr>
              <a:t> </a:t>
            </a:r>
            <a:r>
              <a:rPr lang="el-GR" sz="1400" smtClean="0">
                <a:latin typeface="Calibri" pitchFamily="34" charset="0"/>
              </a:rPr>
              <a:t>συνολικού προϋπολογισμού με ΦΠΑ  </a:t>
            </a:r>
            <a:r>
              <a:rPr lang="el-GR" sz="1400" b="1" smtClean="0">
                <a:solidFill>
                  <a:srgbClr val="FFFF00"/>
                </a:solidFill>
                <a:latin typeface="Calibri" pitchFamily="34" charset="0"/>
              </a:rPr>
              <a:t>11.377.962,07€.</a:t>
            </a:r>
            <a:endParaRPr lang="en-US" sz="1400" b="1" smtClean="0">
              <a:solidFill>
                <a:srgbClr val="FFFF00"/>
              </a:solidFill>
              <a:latin typeface="Calibri" pitchFamily="34" charset="0"/>
            </a:endParaRPr>
          </a:p>
          <a:p>
            <a:pPr marL="273050" indent="-236538">
              <a:lnSpc>
                <a:spcPct val="150000"/>
              </a:lnSpc>
              <a:buFont typeface="Wingdings 2" pitchFamily="18" charset="2"/>
              <a:buNone/>
            </a:pPr>
            <a:endParaRPr lang="el-GR" sz="1400" b="1" smtClean="0">
              <a:latin typeface="Calibri" pitchFamily="34" charset="0"/>
            </a:endParaRPr>
          </a:p>
          <a:p>
            <a:pPr marL="273050" indent="-236538">
              <a:lnSpc>
                <a:spcPct val="150000"/>
              </a:lnSpc>
              <a:buFont typeface="Wingdings" pitchFamily="2" charset="2"/>
              <a:buChar char="Ø"/>
            </a:pPr>
            <a:r>
              <a:rPr lang="el-GR" sz="1400" b="1" smtClean="0">
                <a:latin typeface="Calibri" pitchFamily="34" charset="0"/>
              </a:rPr>
              <a:t>Η επανεξέταση του υφιστάμενου προγράμματος ΕΑΠ 2012- 2016 για τις δράσεις που είναι φορέας  της πρότασης η ΠΕ Κοζάνης,  με αποτέλεσμα τον πίνακα ένταξης - απένταξης  και  τροποποίησης  έργων της ΠΕ</a:t>
            </a:r>
            <a:r>
              <a:rPr lang="en-US" sz="1400" b="1" smtClean="0">
                <a:latin typeface="Calibri" pitchFamily="34" charset="0"/>
              </a:rPr>
              <a:t> </a:t>
            </a:r>
            <a:r>
              <a:rPr lang="el-GR" sz="1400" b="1" smtClean="0">
                <a:latin typeface="Calibri" pitchFamily="34" charset="0"/>
              </a:rPr>
              <a:t>Κοζάνης στο Ε.Α.Π. 2012 – 2016 ΠΔΜ.</a:t>
            </a:r>
            <a:r>
              <a:rPr lang="el-GR" sz="1400" smtClean="0">
                <a:latin typeface="Calibri" pitchFamily="34" charset="0"/>
              </a:rPr>
              <a:t> </a:t>
            </a:r>
          </a:p>
          <a:p>
            <a:pPr marL="273050" indent="-236538">
              <a:lnSpc>
                <a:spcPct val="150000"/>
              </a:lnSpc>
              <a:buFont typeface="Wingdings 2" pitchFamily="18" charset="2"/>
              <a:buNone/>
            </a:pPr>
            <a:r>
              <a:rPr lang="en-US" sz="1400" smtClean="0">
                <a:latin typeface="Calibri" pitchFamily="34" charset="0"/>
              </a:rPr>
              <a:t>	</a:t>
            </a:r>
            <a:r>
              <a:rPr lang="el-GR" sz="1400" smtClean="0">
                <a:latin typeface="Calibri" pitchFamily="34" charset="0"/>
              </a:rPr>
              <a:t>Στο σχετικό  πίνακα σημειώνονται:</a:t>
            </a:r>
          </a:p>
          <a:p>
            <a:pPr marL="273050" indent="-236538">
              <a:lnSpc>
                <a:spcPct val="150000"/>
              </a:lnSpc>
            </a:pPr>
            <a:r>
              <a:rPr lang="el-GR" sz="1400" smtClean="0">
                <a:latin typeface="Calibri" pitchFamily="34" charset="0"/>
              </a:rPr>
              <a:t> οι μειώσεις προϋπολογισμού ενταγμένων έργων με βάση το τελικό κόστος  που έχει προκύψει για το κάθε έργο και </a:t>
            </a:r>
          </a:p>
          <a:p>
            <a:pPr marL="273050" indent="-236538">
              <a:lnSpc>
                <a:spcPct val="150000"/>
              </a:lnSpc>
            </a:pPr>
            <a:r>
              <a:rPr lang="el-GR" sz="1400" smtClean="0">
                <a:latin typeface="Calibri" pitchFamily="34" charset="0"/>
              </a:rPr>
              <a:t> η απένταξη των  έργων της ΠΕ Κοζάνης που είναι ενταγμένα στο Πρόγραμμα, και που δεν έχουν υλοποιηθεί αλλά και ούτε προβλέπεται η υλοποίησή τους στο προσεχές μέλλον. </a:t>
            </a:r>
          </a:p>
        </p:txBody>
      </p:sp>
      <p:sp>
        <p:nvSpPr>
          <p:cNvPr id="3"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9D13001F-88BB-463D-987F-4503E7919F48}" type="slidenum">
              <a:rPr lang="el-GR" sz="1400">
                <a:solidFill>
                  <a:schemeClr val="tx2">
                    <a:shade val="50000"/>
                  </a:schemeClr>
                </a:solidFill>
                <a:latin typeface="Calibri" pitchFamily="34" charset="0"/>
                <a:cs typeface="+mn-cs"/>
              </a:rPr>
              <a:pPr algn="ctr">
                <a:defRPr/>
              </a:pPr>
              <a:t>10</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type="body" idx="1"/>
          </p:nvPr>
        </p:nvSpPr>
        <p:spPr>
          <a:xfrm>
            <a:off x="611188" y="357188"/>
            <a:ext cx="7467600" cy="5005387"/>
          </a:xfrm>
        </p:spPr>
        <p:txBody>
          <a:bodyPr/>
          <a:lstStyle/>
          <a:p>
            <a:pPr algn="ctr">
              <a:buFont typeface="Wingdings 2" pitchFamily="18" charset="2"/>
              <a:buNone/>
            </a:pPr>
            <a:r>
              <a:rPr lang="el-GR" sz="1600" b="1" smtClean="0">
                <a:solidFill>
                  <a:srgbClr val="FFFF00"/>
                </a:solidFill>
                <a:latin typeface="Calibri" pitchFamily="34" charset="0"/>
              </a:rPr>
              <a:t>Πρόγραμμα Δημοσίων Επενδύσεων (ΣΑΕΠ, ΣΑΜΠ)</a:t>
            </a:r>
            <a:endParaRPr lang="en-US" sz="1600" b="1" smtClean="0">
              <a:solidFill>
                <a:srgbClr val="FFFF00"/>
              </a:solidFill>
              <a:latin typeface="Calibri" pitchFamily="34" charset="0"/>
            </a:endParaRPr>
          </a:p>
          <a:p>
            <a:pPr algn="ctr">
              <a:buFont typeface="Wingdings 2" pitchFamily="18" charset="2"/>
              <a:buNone/>
            </a:pPr>
            <a:endParaRPr lang="el-GR" sz="1600" b="1" smtClean="0">
              <a:solidFill>
                <a:srgbClr val="FFFF00"/>
              </a:solidFill>
              <a:latin typeface="Calibri" pitchFamily="34" charset="0"/>
            </a:endParaRPr>
          </a:p>
          <a:p>
            <a:pPr>
              <a:buFont typeface="Wingdings 2" pitchFamily="18" charset="2"/>
              <a:buNone/>
            </a:pPr>
            <a:r>
              <a:rPr lang="en-US" sz="1400" b="1" smtClean="0">
                <a:latin typeface="Calibri" pitchFamily="34" charset="0"/>
              </a:rPr>
              <a:t>	</a:t>
            </a:r>
            <a:r>
              <a:rPr lang="el-GR" sz="1400" b="1" smtClean="0">
                <a:latin typeface="Calibri" pitchFamily="34" charset="0"/>
              </a:rPr>
              <a:t>Α</a:t>
            </a:r>
            <a:r>
              <a:rPr lang="el-GR" sz="1400" smtClean="0">
                <a:latin typeface="Calibri" pitchFamily="34" charset="0"/>
              </a:rPr>
              <a:t>. Οι νέες προτάσεις έργων και μελετών  στο Πρόγραμμα Δημοσίων Επενδύσεων   ανέρχονται στο ποσό των   </a:t>
            </a:r>
            <a:r>
              <a:rPr lang="el-GR" sz="1400" b="1" smtClean="0">
                <a:solidFill>
                  <a:srgbClr val="FFFF00"/>
                </a:solidFill>
                <a:latin typeface="Calibri" pitchFamily="34" charset="0"/>
              </a:rPr>
              <a:t>4.797.724,22€</a:t>
            </a:r>
            <a:r>
              <a:rPr lang="el-GR" sz="1400" smtClean="0">
                <a:latin typeface="Calibri" pitchFamily="34" charset="0"/>
              </a:rPr>
              <a:t>  και είναι οι παρακάτω:</a:t>
            </a:r>
            <a:endParaRPr lang="en-US" sz="1400" smtClean="0">
              <a:latin typeface="Calibri" pitchFamily="34" charset="0"/>
            </a:endParaRPr>
          </a:p>
          <a:p>
            <a:pPr>
              <a:buFont typeface="Wingdings 2" pitchFamily="18" charset="2"/>
              <a:buNone/>
            </a:pPr>
            <a:endParaRPr lang="el-GR" sz="1400" smtClean="0">
              <a:latin typeface="Calibri" pitchFamily="34" charset="0"/>
            </a:endParaRPr>
          </a:p>
          <a:p>
            <a:r>
              <a:rPr lang="el-GR" sz="1400" b="1" smtClean="0">
                <a:latin typeface="Calibri" pitchFamily="34" charset="0"/>
              </a:rPr>
              <a:t>ΣΑΕΠ 041</a:t>
            </a:r>
            <a:endParaRPr lang="el-GR" sz="1400" smtClean="0">
              <a:latin typeface="Calibri" pitchFamily="34" charset="0"/>
            </a:endParaRPr>
          </a:p>
          <a:p>
            <a:endParaRPr lang="en-US" smtClean="0"/>
          </a:p>
          <a:p>
            <a:endParaRPr lang="en-US" smtClean="0"/>
          </a:p>
          <a:p>
            <a:endParaRPr lang="en-US" smtClean="0"/>
          </a:p>
          <a:p>
            <a:r>
              <a:rPr lang="el-GR" sz="1400" b="1" smtClean="0">
                <a:latin typeface="Calibri" pitchFamily="34" charset="0"/>
              </a:rPr>
              <a:t>ΣΑΜΠ 041</a:t>
            </a:r>
            <a:endParaRPr lang="el-GR" sz="1400" smtClean="0">
              <a:latin typeface="Calibri" pitchFamily="34" charset="0"/>
            </a:endParaRPr>
          </a:p>
          <a:p>
            <a:pPr>
              <a:buFont typeface="Wingdings 2" pitchFamily="18" charset="2"/>
              <a:buNone/>
            </a:pPr>
            <a:endParaRPr lang="el-GR" smtClean="0"/>
          </a:p>
        </p:txBody>
      </p:sp>
      <p:graphicFrame>
        <p:nvGraphicFramePr>
          <p:cNvPr id="24628" name="Group 52"/>
          <p:cNvGraphicFramePr>
            <a:graphicFrameLocks noGrp="1"/>
          </p:cNvGraphicFramePr>
          <p:nvPr/>
        </p:nvGraphicFramePr>
        <p:xfrm>
          <a:off x="1357313" y="2071688"/>
          <a:ext cx="6643687" cy="930276"/>
        </p:xfrm>
        <a:graphic>
          <a:graphicData uri="http://schemas.openxmlformats.org/drawingml/2006/table">
            <a:tbl>
              <a:tblPr/>
              <a:tblGrid>
                <a:gridCol w="550862"/>
                <a:gridCol w="4392613"/>
                <a:gridCol w="1700212"/>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Α/Α</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ΤΙΤΛΟΣ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Π/Υ (με ΦΠΑ)</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Βελτίωση παράλληλων έργων στο αγρόκτημα Λιβαδερού.</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550.000,00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0" name="Rectangle 1"/>
          <p:cNvSpPr>
            <a:spLocks noChangeArrowheads="1"/>
          </p:cNvSpPr>
          <p:nvPr/>
        </p:nvSpPr>
        <p:spPr bwMode="auto">
          <a:xfrm>
            <a:off x="5214938" y="2928938"/>
            <a:ext cx="3286125" cy="477837"/>
          </a:xfrm>
          <a:prstGeom prst="rect">
            <a:avLst/>
          </a:prstGeom>
          <a:noFill/>
          <a:ln w="9525">
            <a:noFill/>
            <a:miter lim="800000"/>
            <a:headEnd/>
            <a:tailEnd/>
          </a:ln>
        </p:spPr>
        <p:txBody>
          <a:bodyPr anchor="ctr">
            <a:spAutoFit/>
          </a:bodyPr>
          <a:lstStyle/>
          <a:p>
            <a:pPr algn="ctr"/>
            <a:r>
              <a:rPr lang="el-GR" sz="1100" b="1">
                <a:ea typeface="Times New Roman" pitchFamily="18" charset="0"/>
                <a:cs typeface="Calibri" pitchFamily="34" charset="0"/>
              </a:rPr>
              <a:t>                                                                                                                       </a:t>
            </a:r>
            <a:r>
              <a:rPr lang="el-GR" sz="1400" b="1">
                <a:latin typeface="Calibri" pitchFamily="34" charset="0"/>
                <a:ea typeface="Times New Roman" pitchFamily="18" charset="0"/>
                <a:cs typeface="Calibri" pitchFamily="34" charset="0"/>
              </a:rPr>
              <a:t>Σύνολο:</a:t>
            </a:r>
            <a:r>
              <a:rPr lang="en-US" sz="1400" b="1">
                <a:latin typeface="Calibri" pitchFamily="34" charset="0"/>
                <a:ea typeface="Times New Roman" pitchFamily="18" charset="0"/>
                <a:cs typeface="Calibri" pitchFamily="34" charset="0"/>
              </a:rPr>
              <a:t> </a:t>
            </a:r>
            <a:r>
              <a:rPr lang="el-GR" sz="1400" b="1">
                <a:latin typeface="Calibri" pitchFamily="34" charset="0"/>
                <a:ea typeface="Times New Roman" pitchFamily="18" charset="0"/>
                <a:cs typeface="Calibri" pitchFamily="34" charset="0"/>
              </a:rPr>
              <a:t>550.000,00€</a:t>
            </a:r>
            <a:endParaRPr lang="el-GR" sz="1400">
              <a:latin typeface="Calibri" pitchFamily="34" charset="0"/>
              <a:ea typeface="Times New Roman" pitchFamily="18" charset="0"/>
              <a:cs typeface="Calibri" pitchFamily="34" charset="0"/>
            </a:endParaRPr>
          </a:p>
        </p:txBody>
      </p:sp>
      <p:graphicFrame>
        <p:nvGraphicFramePr>
          <p:cNvPr id="24629" name="Group 53"/>
          <p:cNvGraphicFramePr>
            <a:graphicFrameLocks noGrp="1"/>
          </p:cNvGraphicFramePr>
          <p:nvPr/>
        </p:nvGraphicFramePr>
        <p:xfrm>
          <a:off x="1357313" y="4000500"/>
          <a:ext cx="6643687" cy="2228850"/>
        </p:xfrm>
        <a:graphic>
          <a:graphicData uri="http://schemas.openxmlformats.org/drawingml/2006/table">
            <a:tbl>
              <a:tblPr/>
              <a:tblGrid>
                <a:gridCol w="466725"/>
                <a:gridCol w="3962400"/>
                <a:gridCol w="2214562"/>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Α/Α</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ΤΙΤΛΟΣ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Π/Υ (με ΦΠΑ)</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Εκούσιου Αναδασμού Λουκομίου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268.290,56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Εκούσιου Αναδασμού Καισαρειάς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274.496,75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Εκούσιου Αναδασμού Σισανίου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94.721,87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Εκούσιου Αναδασμού Σπάρτου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390.215,04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αποκατάστασης τοπικών φθορών στην οδό Βελβεντό –Καταφύγι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74.133,93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1" name="Rectangle 3"/>
          <p:cNvSpPr>
            <a:spLocks noChangeArrowheads="1"/>
          </p:cNvSpPr>
          <p:nvPr/>
        </p:nvSpPr>
        <p:spPr bwMode="auto">
          <a:xfrm>
            <a:off x="5929313" y="6103938"/>
            <a:ext cx="1881187" cy="754062"/>
          </a:xfrm>
          <a:prstGeom prst="rect">
            <a:avLst/>
          </a:prstGeom>
          <a:noFill/>
          <a:ln w="9525">
            <a:noFill/>
            <a:miter lim="800000"/>
            <a:headEnd/>
            <a:tailEnd/>
          </a:ln>
        </p:spPr>
        <p:txBody>
          <a:bodyPr anchor="ctr">
            <a:spAutoFit/>
          </a:bodyPr>
          <a:lstStyle/>
          <a:p>
            <a:r>
              <a:rPr lang="el-GR" sz="1100" b="1">
                <a:ea typeface="Times New Roman" pitchFamily="18" charset="0"/>
                <a:cs typeface="Calibri" pitchFamily="34" charset="0"/>
              </a:rPr>
              <a:t>                                                                                                                       </a:t>
            </a:r>
            <a:r>
              <a:rPr lang="en-US" sz="1100" b="1">
                <a:ea typeface="Times New Roman" pitchFamily="18" charset="0"/>
                <a:cs typeface="Calibri" pitchFamily="34" charset="0"/>
              </a:rPr>
              <a:t>  </a:t>
            </a:r>
            <a:r>
              <a:rPr lang="el-GR" sz="1100" b="1">
                <a:ea typeface="Times New Roman" pitchFamily="18" charset="0"/>
                <a:cs typeface="Calibri" pitchFamily="34" charset="0"/>
              </a:rPr>
              <a:t> </a:t>
            </a:r>
            <a:r>
              <a:rPr lang="el-GR" sz="1400" b="1">
                <a:latin typeface="Calibri" pitchFamily="34" charset="0"/>
                <a:ea typeface="Times New Roman" pitchFamily="18" charset="0"/>
                <a:cs typeface="Calibri" pitchFamily="34" charset="0"/>
              </a:rPr>
              <a:t>Σύνολο:</a:t>
            </a:r>
            <a:r>
              <a:rPr lang="el-GR" sz="1400">
                <a:latin typeface="Calibri" pitchFamily="34" charset="0"/>
                <a:ea typeface="Times New Roman" pitchFamily="18" charset="0"/>
                <a:cs typeface="Calibri" pitchFamily="34" charset="0"/>
              </a:rPr>
              <a:t> </a:t>
            </a:r>
            <a:r>
              <a:rPr lang="el-GR" sz="1400" b="1">
                <a:latin typeface="Calibri" pitchFamily="34" charset="0"/>
                <a:ea typeface="Times New Roman" pitchFamily="18" charset="0"/>
                <a:cs typeface="Calibri" pitchFamily="34" charset="0"/>
              </a:rPr>
              <a:t>1.027.724,22€</a:t>
            </a:r>
            <a:endParaRPr lang="el-GR" sz="900">
              <a:latin typeface="Calibri" pitchFamily="34" charset="0"/>
              <a:ea typeface="Times New Roman" pitchFamily="18" charset="0"/>
              <a:cs typeface="Calibri" pitchFamily="34" charset="0"/>
            </a:endParaRPr>
          </a:p>
          <a:p>
            <a:pPr eaLnBrk="0" hangingPunct="0"/>
            <a:endParaRPr lang="el-GR">
              <a:ea typeface="Times New Roman" pitchFamily="18" charset="0"/>
              <a:cs typeface="Calibri" pitchFamily="34" charset="0"/>
            </a:endParaRPr>
          </a:p>
        </p:txBody>
      </p:sp>
      <p:sp>
        <p:nvSpPr>
          <p:cNvPr id="8"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8C00C1B3-7F98-4643-8E3C-978B72138977}" type="slidenum">
              <a:rPr lang="el-GR" sz="1400">
                <a:solidFill>
                  <a:schemeClr val="tx2">
                    <a:shade val="50000"/>
                  </a:schemeClr>
                </a:solidFill>
                <a:latin typeface="Calibri" pitchFamily="34" charset="0"/>
                <a:cs typeface="+mn-cs"/>
              </a:rPr>
              <a:pPr algn="ctr">
                <a:defRPr/>
              </a:pPr>
              <a:t>11</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1"/>
          </p:nvPr>
        </p:nvSpPr>
        <p:spPr>
          <a:xfrm>
            <a:off x="357188" y="428625"/>
            <a:ext cx="7467600" cy="4525963"/>
          </a:xfrm>
        </p:spPr>
        <p:txBody>
          <a:bodyPr/>
          <a:lstStyle/>
          <a:p>
            <a:r>
              <a:rPr lang="el-GR" sz="1600" b="1" smtClean="0">
                <a:latin typeface="Calibri" pitchFamily="34" charset="0"/>
              </a:rPr>
              <a:t>ΣΑΜΠ 941</a:t>
            </a:r>
            <a:endParaRPr lang="el-GR" sz="1600" smtClean="0">
              <a:latin typeface="Calibri" pitchFamily="34" charset="0"/>
            </a:endParaRPr>
          </a:p>
          <a:p>
            <a:endParaRPr lang="el-GR" sz="1600" smtClean="0"/>
          </a:p>
        </p:txBody>
      </p:sp>
      <p:graphicFrame>
        <p:nvGraphicFramePr>
          <p:cNvPr id="25651" name="Group 51"/>
          <p:cNvGraphicFramePr>
            <a:graphicFrameLocks noGrp="1"/>
          </p:cNvGraphicFramePr>
          <p:nvPr/>
        </p:nvGraphicFramePr>
        <p:xfrm>
          <a:off x="900113" y="1052513"/>
          <a:ext cx="7102475" cy="4677093"/>
        </p:xfrm>
        <a:graphic>
          <a:graphicData uri="http://schemas.openxmlformats.org/drawingml/2006/table">
            <a:tbl>
              <a:tblPr/>
              <a:tblGrid>
                <a:gridCol w="555625"/>
                <a:gridCol w="4179887"/>
                <a:gridCol w="2366963"/>
              </a:tblGrid>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Α/Α</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ΤΙΤΛΟΣ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Π/Υ (με ΦΠΑ)</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βελτίωσης οδού Χρυσαυγής – Τρίκορφο</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176.000,00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για την κατασκευή αρδευτικού δικτύου Βόρειας Ζώνης Πολυφύτου</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1.360.000,00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Μελέτες βελτίωσης οδικού τμήματος Καισαρειά – Αιανή με κατασκευή γέφυρας στη θέση «ΧΑΝΔΑΚΑΣ»</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194.000,00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για την κατασκευή φράγματος στη λεκάνη του ρέματος «ΚΑΤΙΝΙΣΤΗ» της κοινότητας Πλακίδας του Δήμου Βοίου</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400.000,00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για την κατασκευή φράγματος στην θέση Αμάρ Μπέη στην κοινότητα Λιβαδερού του Δήμου Σερβίων</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400.000,00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για τη βελτίωση οδού από Τ.Κ. Λιβερών προς Τ.Κ. Ασβεστόπετρας</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60.000,00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αρδευτικού δικτύου 1.000 στρ στο Τριγωνικό του Δήμου Σερβίων</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130.000,00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Μελέτες για την κατασκευή λιμνοδεξαμενών και αρδευτικού δικτύου στην περιοχή «ΠΑΤΑΤΟΧΩΡΑΦΑ» Καστανιάς του Δήμου Σερβίων</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300.000,00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Μελέτη για την ενεργειακή αναβάθμιση κτιρίων ΠΕ ΚΟΖΑΝΗΣ</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MS Mincho"/>
                          <a:cs typeface="Calibri" pitchFamily="34" charset="0"/>
                        </a:rPr>
                        <a:t>200.000,00 </a:t>
                      </a:r>
                      <a:endParaRPr kumimoji="0" lang="el-GR" sz="1400" b="0" i="0" u="none" strike="noStrike" cap="none" normalizeH="0" baseline="0" smtClean="0">
                        <a:ln>
                          <a:noFill/>
                        </a:ln>
                        <a:solidFill>
                          <a:schemeClr val="tx1"/>
                        </a:solidFill>
                        <a:effectLst/>
                        <a:latin typeface="Calibri" pitchFamily="34" charset="0"/>
                        <a:ea typeface="MS Mincho"/>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96" name="Rectangle 1"/>
          <p:cNvSpPr>
            <a:spLocks noChangeArrowheads="1"/>
          </p:cNvSpPr>
          <p:nvPr/>
        </p:nvSpPr>
        <p:spPr bwMode="auto">
          <a:xfrm>
            <a:off x="4932363" y="6078538"/>
            <a:ext cx="3571875" cy="336550"/>
          </a:xfrm>
          <a:prstGeom prst="rect">
            <a:avLst/>
          </a:prstGeom>
          <a:noFill/>
          <a:ln w="9525">
            <a:noFill/>
            <a:miter lim="800000"/>
            <a:headEnd/>
            <a:tailEnd/>
          </a:ln>
        </p:spPr>
        <p:txBody>
          <a:bodyPr anchor="ctr">
            <a:spAutoFit/>
          </a:bodyPr>
          <a:lstStyle/>
          <a:p>
            <a:pPr algn="ctr"/>
            <a:r>
              <a:rPr lang="el-GR" sz="1600" b="1">
                <a:latin typeface="Calibri" pitchFamily="34" charset="0"/>
                <a:ea typeface="Times New Roman" pitchFamily="18" charset="0"/>
                <a:cs typeface="Calibri" pitchFamily="34" charset="0"/>
              </a:rPr>
              <a:t>Σύνολο: 3.220.000,00 €</a:t>
            </a:r>
          </a:p>
        </p:txBody>
      </p:sp>
      <p:sp>
        <p:nvSpPr>
          <p:cNvPr id="6"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189F7EB1-0108-4D89-83BF-45305892E9E7}" type="slidenum">
              <a:rPr lang="el-GR" sz="1400">
                <a:solidFill>
                  <a:schemeClr val="tx2">
                    <a:shade val="50000"/>
                  </a:schemeClr>
                </a:solidFill>
                <a:latin typeface="Calibri" pitchFamily="34" charset="0"/>
                <a:cs typeface="+mn-cs"/>
              </a:rPr>
              <a:pPr algn="ctr">
                <a:defRPr/>
              </a:pPr>
              <a:t>12</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2 - Θέση περιεχομένου"/>
          <p:cNvSpPr>
            <a:spLocks noGrp="1"/>
          </p:cNvSpPr>
          <p:nvPr>
            <p:ph idx="1"/>
          </p:nvPr>
        </p:nvSpPr>
        <p:spPr>
          <a:xfrm>
            <a:off x="571500" y="357188"/>
            <a:ext cx="7467600" cy="4525962"/>
          </a:xfrm>
        </p:spPr>
        <p:txBody>
          <a:bodyPr/>
          <a:lstStyle/>
          <a:p>
            <a:pPr>
              <a:lnSpc>
                <a:spcPct val="150000"/>
              </a:lnSpc>
              <a:buFont typeface="Wingdings 2" pitchFamily="18" charset="2"/>
              <a:buNone/>
            </a:pPr>
            <a:r>
              <a:rPr lang="el-GR" sz="1400" b="1" smtClean="0">
                <a:latin typeface="Calibri" pitchFamily="34" charset="0"/>
              </a:rPr>
              <a:t>Β.  </a:t>
            </a:r>
            <a:r>
              <a:rPr lang="el-GR" sz="1400" smtClean="0">
                <a:latin typeface="Calibri" pitchFamily="34" charset="0"/>
              </a:rPr>
              <a:t>Εντάχθηκε στη </a:t>
            </a:r>
            <a:r>
              <a:rPr lang="el-GR" sz="1400" b="1" smtClean="0">
                <a:latin typeface="Calibri" pitchFamily="34" charset="0"/>
              </a:rPr>
              <a:t>ΣΑΕΠ 041</a:t>
            </a:r>
            <a:r>
              <a:rPr lang="el-GR" sz="1400" smtClean="0">
                <a:latin typeface="Calibri" pitchFamily="34" charset="0"/>
              </a:rPr>
              <a:t> το έργο με τίτλο: Επιχορήγηση Ιερών Ναών, Ιερών Μονών και Ιερών Μητροπόλεων της  Περιφέρειας Δυτικής  Μακεδονίας για την συντήρηση, αποκατάσταση και ανάδειξη των υποδομών τους με συνολικό προϋπολογισμό: 4.146.798,52€. </a:t>
            </a:r>
          </a:p>
          <a:p>
            <a:pPr>
              <a:lnSpc>
                <a:spcPct val="150000"/>
              </a:lnSpc>
              <a:buFont typeface="Wingdings 2" pitchFamily="18" charset="2"/>
              <a:buNone/>
            </a:pPr>
            <a:r>
              <a:rPr lang="el-GR" sz="1400" smtClean="0">
                <a:latin typeface="Calibri" pitchFamily="34" charset="0"/>
              </a:rPr>
              <a:t>	Στην ΠΕ Κοζάνης αντιστοιχεί το συνολικό ποσό των </a:t>
            </a:r>
            <a:r>
              <a:rPr lang="el-GR" sz="1400" b="1" smtClean="0">
                <a:solidFill>
                  <a:srgbClr val="FFFF00"/>
                </a:solidFill>
                <a:latin typeface="Calibri" pitchFamily="34" charset="0"/>
              </a:rPr>
              <a:t>2.350.200,00 €.</a:t>
            </a:r>
            <a:r>
              <a:rPr lang="el-GR" sz="1400" smtClean="0">
                <a:latin typeface="Calibri" pitchFamily="34" charset="0"/>
              </a:rPr>
              <a:t>  </a:t>
            </a:r>
          </a:p>
          <a:p>
            <a:pPr>
              <a:lnSpc>
                <a:spcPct val="150000"/>
              </a:lnSpc>
              <a:buFont typeface="Wingdings 2" pitchFamily="18" charset="2"/>
              <a:buNone/>
            </a:pPr>
            <a:endParaRPr lang="el-GR" sz="1400" smtClean="0">
              <a:latin typeface="Calibri" pitchFamily="34" charset="0"/>
            </a:endParaRPr>
          </a:p>
          <a:p>
            <a:pPr>
              <a:lnSpc>
                <a:spcPct val="150000"/>
              </a:lnSpc>
              <a:buFont typeface="Wingdings 2" pitchFamily="18" charset="2"/>
              <a:buNone/>
            </a:pPr>
            <a:r>
              <a:rPr lang="el-GR" sz="1400" b="1" smtClean="0">
                <a:latin typeface="Calibri" pitchFamily="34" charset="0"/>
              </a:rPr>
              <a:t>Γ. </a:t>
            </a:r>
            <a:r>
              <a:rPr lang="el-GR" sz="1400" smtClean="0">
                <a:latin typeface="Calibri" pitchFamily="34" charset="0"/>
              </a:rPr>
              <a:t>Σχετικά με τη</a:t>
            </a:r>
            <a:r>
              <a:rPr lang="el-GR" sz="1400" b="1" smtClean="0">
                <a:latin typeface="Calibri" pitchFamily="34" charset="0"/>
              </a:rPr>
              <a:t> </a:t>
            </a:r>
            <a:r>
              <a:rPr lang="el-GR" sz="1400" smtClean="0">
                <a:latin typeface="Calibri" pitchFamily="34" charset="0"/>
              </a:rPr>
              <a:t>Διάθεση Πίστωσης (2020) στη Συλλογική Απόφαση</a:t>
            </a:r>
            <a:r>
              <a:rPr lang="el-GR" sz="1400" b="1" smtClean="0">
                <a:latin typeface="Calibri" pitchFamily="34" charset="0"/>
              </a:rPr>
              <a:t> ΣΑΕΠ 541 </a:t>
            </a:r>
            <a:r>
              <a:rPr lang="el-GR" sz="1400" smtClean="0">
                <a:latin typeface="Calibri" pitchFamily="34" charset="0"/>
              </a:rPr>
              <a:t>όπου περιλαμβάνονται επαναλαμβανόμενες δράσεις σημειώνεται ότι για  το έτος 2020 το  συνολικό ποσό διάθεσης πίστωσης </a:t>
            </a:r>
            <a:r>
              <a:rPr lang="el-GR" sz="1400" u="sng" smtClean="0">
                <a:latin typeface="Calibri" pitchFamily="34" charset="0"/>
              </a:rPr>
              <a:t>έως 31/12/2020</a:t>
            </a:r>
            <a:r>
              <a:rPr lang="el-GR" sz="1400" smtClean="0">
                <a:latin typeface="Calibri" pitchFamily="34" charset="0"/>
              </a:rPr>
              <a:t> από πιστώσεις της ΣΑΕΠ 541 είναι:</a:t>
            </a:r>
            <a:r>
              <a:rPr lang="el-GR" sz="1400" b="1" smtClean="0">
                <a:solidFill>
                  <a:srgbClr val="FFFF00"/>
                </a:solidFill>
                <a:latin typeface="Calibri" pitchFamily="34" charset="0"/>
              </a:rPr>
              <a:t>11.223.570,87 €</a:t>
            </a:r>
            <a:r>
              <a:rPr lang="el-GR" sz="1400" smtClean="0">
                <a:latin typeface="Calibri" pitchFamily="34" charset="0"/>
              </a:rPr>
              <a:t>.</a:t>
            </a:r>
          </a:p>
          <a:p>
            <a:pPr>
              <a:lnSpc>
                <a:spcPct val="150000"/>
              </a:lnSpc>
              <a:buFont typeface="Wingdings 2" pitchFamily="18" charset="2"/>
              <a:buNone/>
            </a:pPr>
            <a:r>
              <a:rPr lang="el-GR" sz="1400" smtClean="0">
                <a:latin typeface="Calibri" pitchFamily="34" charset="0"/>
              </a:rPr>
              <a:t>	Επιπρόσθετα δόθηκε από την  31/12/2020  έως την  21/01/2021</a:t>
            </a:r>
            <a:r>
              <a:rPr lang="el-GR" sz="1400" i="1" smtClean="0">
                <a:latin typeface="Calibri" pitchFamily="34" charset="0"/>
              </a:rPr>
              <a:t>, </a:t>
            </a:r>
            <a:r>
              <a:rPr lang="el-GR" sz="1400" smtClean="0">
                <a:latin typeface="Calibri" pitchFamily="34" charset="0"/>
              </a:rPr>
              <a:t> η διάθεση πίστωσης σε βάρος των πιστώσεων της ΣΑΕΠ 541 σε έργα συνολικού ποσού </a:t>
            </a:r>
            <a:r>
              <a:rPr lang="el-GR" sz="1400" b="1" smtClean="0">
                <a:solidFill>
                  <a:srgbClr val="FFFF00"/>
                </a:solidFill>
                <a:latin typeface="Calibri" pitchFamily="34" charset="0"/>
              </a:rPr>
              <a:t>7.631.520,48 €</a:t>
            </a:r>
            <a:r>
              <a:rPr lang="el-GR" sz="1400" b="1" smtClean="0">
                <a:latin typeface="Calibri" pitchFamily="34" charset="0"/>
              </a:rPr>
              <a:t>, </a:t>
            </a:r>
            <a:r>
              <a:rPr lang="el-GR" sz="1400" smtClean="0">
                <a:latin typeface="Calibri" pitchFamily="34" charset="0"/>
              </a:rPr>
              <a:t>για τα οποία η ΠΕ Κοζάνης αιτήθηκε την ένταξη σε χρηματοδότηση.</a:t>
            </a:r>
          </a:p>
          <a:p>
            <a:pPr>
              <a:lnSpc>
                <a:spcPct val="150000"/>
              </a:lnSpc>
              <a:buFont typeface="Wingdings 2" pitchFamily="18" charset="2"/>
              <a:buNone/>
            </a:pPr>
            <a:endParaRPr lang="el-GR" sz="1400" smtClean="0">
              <a:latin typeface="Calibri" pitchFamily="34" charset="0"/>
            </a:endParaRPr>
          </a:p>
          <a:p>
            <a:pPr>
              <a:lnSpc>
                <a:spcPct val="150000"/>
              </a:lnSpc>
              <a:buFont typeface="Wingdings 2" pitchFamily="18" charset="2"/>
              <a:buNone/>
            </a:pPr>
            <a:r>
              <a:rPr lang="el-GR" sz="1400" b="1" smtClean="0">
                <a:latin typeface="Calibri" pitchFamily="34" charset="0"/>
              </a:rPr>
              <a:t>Δ. </a:t>
            </a:r>
            <a:r>
              <a:rPr lang="el-GR" sz="1400" smtClean="0">
                <a:latin typeface="Calibri" pitchFamily="34" charset="0"/>
              </a:rPr>
              <a:t>Εντάχθηκε στη</a:t>
            </a:r>
            <a:r>
              <a:rPr lang="el-GR" sz="1400" b="1" smtClean="0">
                <a:latin typeface="Calibri" pitchFamily="34" charset="0"/>
              </a:rPr>
              <a:t> ΣΕΑΠ 541 </a:t>
            </a:r>
            <a:r>
              <a:rPr lang="el-GR" sz="1400" smtClean="0">
                <a:latin typeface="Calibri" pitchFamily="34" charset="0"/>
              </a:rPr>
              <a:t>(2020ΕΠ54100000) το νέο έργο με τίτλο: </a:t>
            </a:r>
            <a:r>
              <a:rPr lang="el-GR" sz="1400" u="sng" smtClean="0">
                <a:latin typeface="Calibri" pitchFamily="34" charset="0"/>
              </a:rPr>
              <a:t>Συντήρηση – αποκατάσταση – βελτίωση εγγειοβελτιωτικών έργων των Οργανισμών Εγγείων Βελτιώσεων Περιφέρειας Δυτικής Μακεδονίας</a:t>
            </a:r>
            <a:r>
              <a:rPr lang="el-GR" sz="1400" smtClean="0">
                <a:latin typeface="Calibri" pitchFamily="34" charset="0"/>
              </a:rPr>
              <a:t>, προϋπολογισμού </a:t>
            </a:r>
            <a:r>
              <a:rPr lang="el-GR" sz="1400" smtClean="0">
                <a:solidFill>
                  <a:srgbClr val="FFFF00"/>
                </a:solidFill>
                <a:latin typeface="Calibri" pitchFamily="34" charset="0"/>
              </a:rPr>
              <a:t>5.000.000 €.</a:t>
            </a:r>
            <a:r>
              <a:rPr lang="el-GR" sz="1400" smtClean="0">
                <a:latin typeface="Calibri" pitchFamily="34" charset="0"/>
              </a:rPr>
              <a:t> </a:t>
            </a:r>
          </a:p>
          <a:p>
            <a:pPr>
              <a:lnSpc>
                <a:spcPct val="150000"/>
              </a:lnSpc>
              <a:buFont typeface="Wingdings 2" pitchFamily="18" charset="2"/>
              <a:buNone/>
            </a:pPr>
            <a:r>
              <a:rPr lang="el-GR" sz="1400" smtClean="0">
                <a:latin typeface="Calibri" pitchFamily="34" charset="0"/>
              </a:rPr>
              <a:t>	Έτσι δίνεται η δυνατότητα άμεσης αντιμετώπισης προβλημάτων λειτουργίας αρδευτικών δικτύων αρμοδιότητας ΤΟΕΒ και επίλυσης χρόνιων προβλημάτων.</a:t>
            </a:r>
          </a:p>
          <a:p>
            <a:endParaRPr lang="el-GR" smtClean="0"/>
          </a:p>
        </p:txBody>
      </p:sp>
      <p:sp>
        <p:nvSpPr>
          <p:cNvPr id="4"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AC7DCE8B-D51E-4BCC-91A6-02790544721D}" type="slidenum">
              <a:rPr lang="el-GR" sz="1400">
                <a:solidFill>
                  <a:schemeClr val="tx2">
                    <a:shade val="50000"/>
                  </a:schemeClr>
                </a:solidFill>
                <a:latin typeface="Calibri" pitchFamily="34" charset="0"/>
                <a:cs typeface="+mn-cs"/>
              </a:rPr>
              <a:pPr algn="ctr">
                <a:defRPr/>
              </a:pPr>
              <a:t>13</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1"/>
          </p:nvPr>
        </p:nvSpPr>
        <p:spPr>
          <a:xfrm>
            <a:off x="642938" y="0"/>
            <a:ext cx="7467600" cy="4525963"/>
          </a:xfrm>
        </p:spPr>
        <p:txBody>
          <a:bodyPr/>
          <a:lstStyle/>
          <a:p>
            <a:pPr marL="608013" indent="-571500">
              <a:lnSpc>
                <a:spcPct val="80000"/>
              </a:lnSpc>
              <a:buFont typeface="Wingdings 2" pitchFamily="18" charset="2"/>
              <a:buNone/>
            </a:pPr>
            <a:endParaRPr lang="el-GR" sz="1300" smtClean="0"/>
          </a:p>
          <a:p>
            <a:pPr marL="944563" lvl="1" indent="-495300" algn="ctr">
              <a:lnSpc>
                <a:spcPct val="80000"/>
              </a:lnSpc>
              <a:buFont typeface="Wingdings 2" pitchFamily="18" charset="2"/>
              <a:buNone/>
            </a:pPr>
            <a:r>
              <a:rPr lang="el-GR" sz="1100" smtClean="0">
                <a:solidFill>
                  <a:srgbClr val="FFFF00"/>
                </a:solidFill>
              </a:rPr>
              <a:t> </a:t>
            </a:r>
            <a:r>
              <a:rPr lang="el-GR" sz="1600" b="1" smtClean="0">
                <a:solidFill>
                  <a:srgbClr val="FFFF00"/>
                </a:solidFill>
                <a:latin typeface="Calibri" pitchFamily="34" charset="0"/>
              </a:rPr>
              <a:t>Κεντρικοί Αυτοτελείς Πόροι (Κ.Α.Π)</a:t>
            </a:r>
            <a:endParaRPr lang="el-GR" sz="1600" smtClean="0">
              <a:solidFill>
                <a:srgbClr val="FFFF00"/>
              </a:solidFill>
              <a:latin typeface="Calibri" pitchFamily="34" charset="0"/>
            </a:endParaRPr>
          </a:p>
          <a:p>
            <a:pPr marL="608013" indent="-571500">
              <a:lnSpc>
                <a:spcPct val="150000"/>
              </a:lnSpc>
              <a:buFont typeface="Wingdings 2" pitchFamily="18" charset="2"/>
              <a:buNone/>
            </a:pPr>
            <a:r>
              <a:rPr lang="el-GR" sz="1300" smtClean="0"/>
              <a:t>	</a:t>
            </a:r>
            <a:r>
              <a:rPr lang="el-GR" sz="1400" smtClean="0">
                <a:latin typeface="Calibri" pitchFamily="34" charset="0"/>
              </a:rPr>
              <a:t>Οι νέες προτάσεις έργων και μελετών που εντάχθηκαν  στους Κ.Α.Π. ανέρχονται στο ποσό των </a:t>
            </a:r>
            <a:r>
              <a:rPr lang="el-GR" sz="1400" b="1" smtClean="0">
                <a:solidFill>
                  <a:srgbClr val="FFFF00"/>
                </a:solidFill>
                <a:latin typeface="Calibri" pitchFamily="34" charset="0"/>
              </a:rPr>
              <a:t>669.490,13 €</a:t>
            </a:r>
            <a:r>
              <a:rPr lang="el-GR" sz="1400" smtClean="0">
                <a:latin typeface="Calibri" pitchFamily="34" charset="0"/>
              </a:rPr>
              <a:t> και είναι οι παρακάτω.</a:t>
            </a:r>
            <a:endParaRPr lang="el-GR" sz="1400" b="1" smtClean="0">
              <a:latin typeface="Calibri" pitchFamily="34" charset="0"/>
            </a:endParaRPr>
          </a:p>
        </p:txBody>
      </p:sp>
      <p:sp>
        <p:nvSpPr>
          <p:cNvPr id="4"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B3F56DC2-E81B-4140-9D8F-4F2F06D95991}" type="slidenum">
              <a:rPr lang="el-GR" sz="1400">
                <a:solidFill>
                  <a:schemeClr val="tx2">
                    <a:shade val="50000"/>
                  </a:schemeClr>
                </a:solidFill>
                <a:latin typeface="Calibri" pitchFamily="34" charset="0"/>
                <a:cs typeface="+mn-cs"/>
              </a:rPr>
              <a:pPr algn="ctr">
                <a:defRPr/>
              </a:pPr>
              <a:t>14</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graphicFrame>
        <p:nvGraphicFramePr>
          <p:cNvPr id="27712" name="Group 64"/>
          <p:cNvGraphicFramePr>
            <a:graphicFrameLocks noGrp="1"/>
          </p:cNvGraphicFramePr>
          <p:nvPr/>
        </p:nvGraphicFramePr>
        <p:xfrm>
          <a:off x="755650" y="1357313"/>
          <a:ext cx="7777163" cy="5065395"/>
        </p:xfrm>
        <a:graphic>
          <a:graphicData uri="http://schemas.openxmlformats.org/drawingml/2006/table">
            <a:tbl>
              <a:tblPr/>
              <a:tblGrid>
                <a:gridCol w="788988"/>
                <a:gridCol w="5475287"/>
                <a:gridCol w="15128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Α/Α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ΤΙΤΛΟΣ</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Π/Υ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rgbClr val="FFFFFF"/>
                          </a:solidFill>
                          <a:effectLst/>
                          <a:latin typeface="Calibri" pitchFamily="34" charset="0"/>
                          <a:ea typeface="Times New Roman" pitchFamily="18" charset="0"/>
                          <a:cs typeface="Calibri" pitchFamily="34" charset="0"/>
                        </a:rPr>
                        <a:t>(με ΦΠΑ)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Ανόρυξη γεώτρησης για άρδευση στη θέση Σλάτεινα Τ.Κ. Δροσερού Δήμου Εορδαίας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38.300,00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Προμήθεια ηλεκτρολογικού υλικού για αποκατάσταση κλοπής καλωδίου στο φράγμα Μηλοχωρίου</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7.221,76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Σύνδεση Ι.Μ. Αγίας Παρασκευής Ναμάτων με το δίκτυο μέσης/χαμηλής τάσης του Δ.Ε.Δ.Δ.Η.Ε</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43.278,83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Προμήθεια, μεταφορά και τοποθέτηση τριών μεταλλικών στεγάστρων για τις ανάγκες του Μποδοσάκειου Νοσοκομείου Πτολεμαΐδας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20.470,00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Σύνταξη μελέτης για την αποκατάσταση κατολίσθησης στο δρόμο Βελβεντό -Καταφύγι στην Χ.Θ.13+150 έως 13+370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21.390,00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Προμήθεια τροχοφόρου υδραυλικού εκσκαφέα (τσάπα) για τις ανάγκες της Δ.Τ.Ε.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230.000,00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Προμήθεια κλειστού κυκλώματος τηλεόρασης για το κτίριο Τεχνολογικού Εξοπλισμού της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12.454,75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Αποκατάσταση οδικού δικτύου στον αναδασμό Σερβίων</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50.000,00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Αποκατάσταση του γεφυριού Σβόλιανης Αγίας Σωτήρας Δήμου Βοίου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74.400,00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Επικάλυψη στέγης Ι.Ν.Αγίου Ιωάννου του Προδρόμου στην Λευκοπηγή Κοζάνης με βυζαντινά κεραμίδια</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32.000,00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Προμήθεια χλοοκοπτικού βραχίονα για το πολυμηχάνημα της Δ.Τ.Ε. ΠΕ Κοζάνης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80.000,00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6 - Δεξιό βέλος"/>
          <p:cNvSpPr/>
          <p:nvPr/>
        </p:nvSpPr>
        <p:spPr>
          <a:xfrm>
            <a:off x="8166100" y="6215063"/>
            <a:ext cx="763588" cy="484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971550" y="1000125"/>
          <a:ext cx="7056438" cy="3581402"/>
        </p:xfrm>
        <a:graphic>
          <a:graphicData uri="http://schemas.openxmlformats.org/drawingml/2006/table">
            <a:tbl>
              <a:tblPr/>
              <a:tblGrid>
                <a:gridCol w="550863"/>
                <a:gridCol w="4152900"/>
                <a:gridCol w="2352675"/>
              </a:tblGrid>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ΤΙΤΛΟΣ</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Π/Υ</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(με ΦΠΑ)</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Περιαστική άρδευση της Τ.Κ. Γουλών του Δήμου Σερβίων</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12.340,48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Σύνταξη φακέλου Δημόσιας Σύμβασης για την μελέτη αποκατάστασης τοπικών φθορών στην οδό Βελβεντό -Καταφύγι</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9.176,00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Επικαιροποίηση της μελέτης του έργου "Βελτίωση υφιστάμενης οδού από τη διασταύρωση Φούφα -Δροσερού προς Βαρικό μέχρι τα όρια του Νομού</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12.400,00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Γεωτεχνική έρευνα στον Ιερό Ναό Αγίου Μηνά Εμπορίου Εορδαίας</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26.058,31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DA81091D-1BF7-4AE7-B8F9-11EFFACB4415}" type="slidenum">
              <a:rPr lang="el-GR" sz="1400">
                <a:solidFill>
                  <a:schemeClr val="tx2">
                    <a:shade val="50000"/>
                  </a:schemeClr>
                </a:solidFill>
                <a:latin typeface="Calibri" pitchFamily="34" charset="0"/>
                <a:cs typeface="+mn-cs"/>
              </a:rPr>
              <a:pPr algn="ctr">
                <a:defRPr/>
              </a:pPr>
              <a:t>15</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
        <p:nvSpPr>
          <p:cNvPr id="30748" name="3 - Ορθογώνιο"/>
          <p:cNvSpPr>
            <a:spLocks noChangeArrowheads="1"/>
          </p:cNvSpPr>
          <p:nvPr/>
        </p:nvSpPr>
        <p:spPr bwMode="auto">
          <a:xfrm>
            <a:off x="2408238" y="285750"/>
            <a:ext cx="4021137" cy="287338"/>
          </a:xfrm>
          <a:prstGeom prst="rect">
            <a:avLst/>
          </a:prstGeom>
          <a:noFill/>
          <a:ln w="9525">
            <a:noFill/>
            <a:miter lim="800000"/>
            <a:headEnd/>
            <a:tailEnd/>
          </a:ln>
        </p:spPr>
        <p:txBody>
          <a:bodyPr wrap="none">
            <a:spAutoFit/>
          </a:bodyPr>
          <a:lstStyle/>
          <a:p>
            <a:pPr marL="944563" lvl="1" indent="-495300" algn="ctr">
              <a:lnSpc>
                <a:spcPct val="80000"/>
              </a:lnSpc>
            </a:pPr>
            <a:r>
              <a:rPr lang="el-GR" sz="1100">
                <a:solidFill>
                  <a:srgbClr val="FFFF00"/>
                </a:solidFill>
              </a:rPr>
              <a:t> </a:t>
            </a:r>
            <a:r>
              <a:rPr lang="el-GR" sz="1600" b="1">
                <a:solidFill>
                  <a:srgbClr val="FFFF00"/>
                </a:solidFill>
                <a:latin typeface="Calibri" pitchFamily="34" charset="0"/>
              </a:rPr>
              <a:t>Κεντρικοί Αυτοτελείς Πόροι (Κ.Α.Π)</a:t>
            </a:r>
            <a:endParaRPr lang="el-GR" sz="1600">
              <a:solidFill>
                <a:srgbClr val="FFFF00"/>
              </a:solidFill>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1"/>
          </p:nvPr>
        </p:nvSpPr>
        <p:spPr>
          <a:xfrm>
            <a:off x="571500" y="714375"/>
            <a:ext cx="7467600" cy="4525963"/>
          </a:xfrm>
        </p:spPr>
        <p:txBody>
          <a:bodyPr/>
          <a:lstStyle/>
          <a:p>
            <a:pPr algn="just">
              <a:lnSpc>
                <a:spcPct val="150000"/>
              </a:lnSpc>
              <a:buFont typeface="Wingdings 2" pitchFamily="18" charset="2"/>
              <a:buNone/>
            </a:pPr>
            <a:r>
              <a:rPr lang="el-GR" sz="2100" smtClean="0"/>
              <a:t>	</a:t>
            </a:r>
            <a:r>
              <a:rPr lang="el-GR" sz="1600" smtClean="0">
                <a:latin typeface="Calibri" pitchFamily="34" charset="0"/>
              </a:rPr>
              <a:t>Στους </a:t>
            </a:r>
            <a:r>
              <a:rPr lang="el-GR" sz="1600" b="1" smtClean="0">
                <a:solidFill>
                  <a:srgbClr val="FFFF00"/>
                </a:solidFill>
                <a:latin typeface="Calibri" pitchFamily="34" charset="0"/>
              </a:rPr>
              <a:t>Πίνακες Κατάστασης Έργων ανά Τομέα</a:t>
            </a:r>
            <a:r>
              <a:rPr lang="el-GR" sz="1600" smtClean="0">
                <a:latin typeface="Calibri" pitchFamily="34" charset="0"/>
              </a:rPr>
              <a:t>, που ακολουθούν, αναφέρεται </a:t>
            </a:r>
            <a:r>
              <a:rPr lang="el-GR" sz="1600" u="sng" smtClean="0">
                <a:latin typeface="Calibri" pitchFamily="34" charset="0"/>
              </a:rPr>
              <a:t>η κατάσταση των έργων  στις 31/12/2020. </a:t>
            </a:r>
          </a:p>
          <a:p>
            <a:pPr algn="just">
              <a:lnSpc>
                <a:spcPct val="150000"/>
              </a:lnSpc>
              <a:buFont typeface="Wingdings 2" pitchFamily="18" charset="2"/>
              <a:buNone/>
            </a:pPr>
            <a:endParaRPr lang="el-GR" sz="1600" u="sng" smtClean="0">
              <a:latin typeface="Calibri" pitchFamily="34" charset="0"/>
            </a:endParaRPr>
          </a:p>
          <a:p>
            <a:pPr algn="just">
              <a:lnSpc>
                <a:spcPct val="150000"/>
              </a:lnSpc>
              <a:buFont typeface="Wingdings 2" pitchFamily="18" charset="2"/>
              <a:buNone/>
            </a:pPr>
            <a:r>
              <a:rPr lang="el-GR" sz="1600" smtClean="0">
                <a:latin typeface="Calibri" pitchFamily="34" charset="0"/>
              </a:rPr>
              <a:t>	</a:t>
            </a:r>
            <a:r>
              <a:rPr lang="el-GR" sz="1600" u="sng" smtClean="0">
                <a:latin typeface="Calibri" pitchFamily="34" charset="0"/>
              </a:rPr>
              <a:t>Στους Πίνακες χωροθετούνται τα έργα ανά  Δήμο της ΠΕ Κοζάνης , κατατάσσονται ανά στάδιο εξέλιξης   και αναγράφεται η πηγή χρηματοδότησης.</a:t>
            </a:r>
          </a:p>
          <a:p>
            <a:pPr algn="just">
              <a:lnSpc>
                <a:spcPct val="150000"/>
              </a:lnSpc>
              <a:buFont typeface="Wingdings 2" pitchFamily="18" charset="2"/>
              <a:buNone/>
            </a:pPr>
            <a:endParaRPr lang="el-GR" sz="1600" b="1" smtClean="0">
              <a:latin typeface="Calibri" pitchFamily="34" charset="0"/>
            </a:endParaRPr>
          </a:p>
          <a:p>
            <a:pPr algn="just">
              <a:lnSpc>
                <a:spcPct val="150000"/>
              </a:lnSpc>
              <a:buFont typeface="Wingdings 2" pitchFamily="18" charset="2"/>
              <a:buNone/>
            </a:pPr>
            <a:r>
              <a:rPr lang="el-GR" sz="1600" b="1" smtClean="0">
                <a:latin typeface="Calibri" pitchFamily="34" charset="0"/>
              </a:rPr>
              <a:t>	Σημειώνεται ότι οι Πίνακες περιέχουν τα έργα που δημοπρατήθηκαν και συμβασιοποιήθηκαν κατά τη διάρκεια της θητείας του Αντιπεριφερειάρχη ΠΕ Κοζάνης. Τα έργα που συμβασιοποιήθηκαν μέχρι την έναρξη της θητείας ολοκληρώθηκαν ή υλοποιούνται. Επίσης στους πίνακες είναι διακριτές οι ενέργειες για την ωρίμανση και υλοποίηση των μελετών των έργων, την ένταξή τους ή τη διερεύνηση  σε πηγή χρηματοδότησης.</a:t>
            </a:r>
          </a:p>
        </p:txBody>
      </p:sp>
      <p:sp>
        <p:nvSpPr>
          <p:cNvPr id="4"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8306338D-E235-4DB8-A088-EF7B2DC4AACC}" type="slidenum">
              <a:rPr lang="el-GR" sz="1400">
                <a:solidFill>
                  <a:schemeClr val="tx2">
                    <a:shade val="50000"/>
                  </a:schemeClr>
                </a:solidFill>
                <a:latin typeface="Calibri" pitchFamily="34" charset="0"/>
                <a:cs typeface="+mn-cs"/>
              </a:rPr>
              <a:pPr algn="ctr">
                <a:defRPr/>
              </a:pPr>
              <a:t>16</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6" name="Group 56"/>
          <p:cNvGraphicFramePr>
            <a:graphicFrameLocks noGrp="1"/>
          </p:cNvGraphicFramePr>
          <p:nvPr/>
        </p:nvGraphicFramePr>
        <p:xfrm>
          <a:off x="214313" y="1000125"/>
          <a:ext cx="8715375" cy="5643565"/>
        </p:xfrm>
        <a:graphic>
          <a:graphicData uri="http://schemas.openxmlformats.org/drawingml/2006/table">
            <a:tbl>
              <a:tblPr/>
              <a:tblGrid>
                <a:gridCol w="363537"/>
                <a:gridCol w="4922838"/>
                <a:gridCol w="1930400"/>
                <a:gridCol w="1498600"/>
              </a:tblGrid>
              <a:tr h="481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191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Επισκευή και συντήρηση Επαρχιακού Οδικού δικτύου Π.Ε.Κοζάνης από διασταύρωση Εθνικής Οδού (20) προς Παλαιόκαστρο - Δαφνερό - όρια Π.Ε. Γρεβενών</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416.000,00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Συντήρηση οδοστρώματος, κιγκλιδωμάτων και αντικατάσταση στηθαίων γέφυρας Ρυμνίου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480.000,00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Βελτίωση -</a:t>
                      </a:r>
                      <a:r>
                        <a:rPr kumimoji="0" lang="en-US" sz="1400" b="0" i="0" u="none" strike="noStrike" cap="none" normalizeH="0" baseline="0" smtClean="0">
                          <a:ln>
                            <a:noFill/>
                          </a:ln>
                          <a:solidFill>
                            <a:schemeClr val="tx1"/>
                          </a:solidFill>
                          <a:effectLst/>
                          <a:latin typeface="Calibri" pitchFamily="34" charset="0"/>
                          <a:cs typeface="Arial" charset="0"/>
                        </a:rPr>
                        <a:t> </a:t>
                      </a:r>
                      <a:r>
                        <a:rPr kumimoji="0" lang="el-GR" sz="1400" b="0" i="0" u="none" strike="noStrike" cap="none" normalizeH="0" baseline="0" smtClean="0">
                          <a:ln>
                            <a:noFill/>
                          </a:ln>
                          <a:solidFill>
                            <a:schemeClr val="tx1"/>
                          </a:solidFill>
                          <a:effectLst/>
                          <a:latin typeface="Calibri" pitchFamily="34" charset="0"/>
                          <a:cs typeface="Arial" charset="0"/>
                        </a:rPr>
                        <a:t>ασφάλεια  Επαρχιακής Οδού  Κοζάνης - Κρόκου - Καισαρειάς Π.Ε. Κοζάνης (εντός οικισμού Κήπου)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47.000,00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βλαβών στο οδικό δίκτυο της Τ.Κ. Αγίου Δημητρίου Δήμου Κοζάνης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74.400,00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38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Κατασκευή δρόμου για τη διασύνδεση των δύο Επαρχιακών Οδών Δυτικής Εορδαίας και Εθνικής Οδού Πτολεμαΐδας -Βλάστης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204.000,00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6</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Συντήρηση βελτίωση επαρχιακής οδού στο τμήμα Βαθυλάκκου -Καισαρείας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600.000,00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7</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Οριζόντια σήμανση κόμβων στο Επαρχιακό Οδικό Δίκτυο Π.Ε.  Κοζάνης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53.200,00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28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00"/>
                          </a:solidFill>
                          <a:effectLst/>
                          <a:latin typeface="Calibri" pitchFamily="34" charset="0"/>
                          <a:cs typeface="Arial" charset="0"/>
                        </a:rPr>
                        <a:t>Συνολικός Προϋπολογισμός έργων οδοποιίας που ολοκληρώθηκαν</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FF00"/>
                        </a:solidFill>
                        <a:effectLst/>
                        <a:latin typeface="Calibri" pitchFamily="34"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00"/>
                          </a:solidFill>
                          <a:effectLst/>
                          <a:latin typeface="Calibri" pitchFamily="34" charset="0"/>
                          <a:cs typeface="Arial" charset="0"/>
                        </a:rPr>
                        <a:t>1.874.600,00</a:t>
                      </a:r>
                    </a:p>
                    <a:p>
                      <a:pPr marL="0" marR="0" lvl="0" indent="0" algn="ctr" defTabSz="914400" rtl="0" eaLnBrk="1" fontAlgn="b"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FFFF00"/>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
        <p:nvSpPr>
          <p:cNvPr id="4" name="3 - Ορθογώνιο"/>
          <p:cNvSpPr/>
          <p:nvPr/>
        </p:nvSpPr>
        <p:spPr>
          <a:xfrm>
            <a:off x="6286500" y="0"/>
            <a:ext cx="285750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700"/>
              </a:spcBef>
              <a:spcAft>
                <a:spcPts val="0"/>
              </a:spcAft>
              <a:buClr>
                <a:schemeClr val="accent2"/>
              </a:buClr>
              <a:buSzPct val="60000"/>
              <a:defRPr/>
            </a:pPr>
            <a:r>
              <a:rPr lang="en-US" dirty="0">
                <a:solidFill>
                  <a:schemeClr val="bg1"/>
                </a:solidFill>
              </a:rPr>
              <a:t>       </a:t>
            </a:r>
            <a:r>
              <a:rPr lang="en-US" dirty="0">
                <a:solidFill>
                  <a:schemeClr val="bg1"/>
                </a:solidFill>
                <a:latin typeface="Calibri" pitchFamily="34" charset="0"/>
              </a:rPr>
              <a:t> </a:t>
            </a:r>
            <a:r>
              <a:rPr lang="el-GR" sz="2400" dirty="0">
                <a:solidFill>
                  <a:schemeClr val="bg1"/>
                </a:solidFill>
                <a:latin typeface="Calibri" pitchFamily="34" charset="0"/>
              </a:rPr>
              <a:t>ΟΛΟΚΛΗΡΩΣΗ</a:t>
            </a:r>
          </a:p>
        </p:txBody>
      </p:sp>
      <p:sp>
        <p:nvSpPr>
          <p:cNvPr id="5" name="4 - Ορθογώνιο"/>
          <p:cNvSpPr/>
          <p:nvPr/>
        </p:nvSpPr>
        <p:spPr>
          <a:xfrm>
            <a:off x="0" y="0"/>
            <a:ext cx="62865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latin typeface="Calibri" pitchFamily="34" charset="0"/>
              </a:rPr>
              <a:t>ΕΡΓΑ ΟΔΟΠΟΙΙΑΣ</a:t>
            </a:r>
          </a:p>
        </p:txBody>
      </p:sp>
      <p:sp>
        <p:nvSpPr>
          <p:cNvPr id="7"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A56C5644-BCBC-40AC-8E85-9931AA6FD7C7}" type="slidenum">
              <a:rPr lang="el-GR" sz="1400" smtClean="0">
                <a:latin typeface="Calibri" pitchFamily="34" charset="0"/>
              </a:rPr>
              <a:pPr algn="ctr">
                <a:defRPr/>
              </a:pPr>
              <a:t>17</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80" name="Group 36"/>
          <p:cNvGraphicFramePr>
            <a:graphicFrameLocks noGrp="1"/>
          </p:cNvGraphicFramePr>
          <p:nvPr/>
        </p:nvGraphicFramePr>
        <p:xfrm>
          <a:off x="214313" y="1143000"/>
          <a:ext cx="8572500" cy="4073527"/>
        </p:xfrm>
        <a:graphic>
          <a:graphicData uri="http://schemas.openxmlformats.org/drawingml/2006/table">
            <a:tbl>
              <a:tblPr/>
              <a:tblGrid>
                <a:gridCol w="363537"/>
                <a:gridCol w="4940300"/>
                <a:gridCol w="1755775"/>
                <a:gridCol w="1512888"/>
              </a:tblGrid>
              <a:tr h="7318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906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Συντήρηση ηλεκτροφωτισμού κόμβων και οδών αρμοδιότητας συντήρησης ΠΕ Κοζάνης έτους 2019</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21.000,00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Αναβάθμιση οδικής ασφάλειας σε τμήματα του Οδικού δικτύου Ρυμνίου -Τριγωνικού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1.572.000,00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Ολοκλήρωση πρόσβασης στην ΕΕΛ Βελβεντού</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66.100,00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572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latin typeface="Calibri" pitchFamily="34" charset="0"/>
                          <a:cs typeface="Arial" charset="0"/>
                        </a:rPr>
                        <a:t>Συνολικός Προϋπολογισμός έργων οδοποιίας που υλοποιούνται</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600" b="1" i="0" u="none" strike="noStrike" cap="none" normalizeH="0" baseline="0" smtClean="0">
                        <a:ln>
                          <a:noFill/>
                        </a:ln>
                        <a:solidFill>
                          <a:srgbClr val="FF0000"/>
                        </a:solidFill>
                        <a:effectLst/>
                        <a:latin typeface="Calibri" pitchFamily="34"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latin typeface="Calibri" pitchFamily="34" charset="0"/>
                          <a:cs typeface="Arial" charset="0"/>
                        </a:rPr>
                        <a:t>1.659.100,00</a:t>
                      </a:r>
                    </a:p>
                    <a:p>
                      <a:pPr marL="0" marR="0" lvl="0" indent="0" algn="l" defTabSz="914400" rtl="0" eaLnBrk="1" fontAlgn="b"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FF0000"/>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
        <p:nvSpPr>
          <p:cNvPr id="4" name="3 - Ορθογώνιο"/>
          <p:cNvSpPr/>
          <p:nvPr/>
        </p:nvSpPr>
        <p:spPr>
          <a:xfrm>
            <a:off x="0" y="0"/>
            <a:ext cx="62865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 </a:t>
            </a:r>
            <a:r>
              <a:rPr lang="el-GR" sz="2800" dirty="0">
                <a:solidFill>
                  <a:schemeClr val="bg1"/>
                </a:solidFill>
                <a:latin typeface="Calibri" pitchFamily="34" charset="0"/>
              </a:rPr>
              <a:t>ΕΡΓΑ ΟΔΟΠΟΙΙΑΣ</a:t>
            </a:r>
          </a:p>
        </p:txBody>
      </p:sp>
      <p:sp>
        <p:nvSpPr>
          <p:cNvPr id="6" name="5 - Ορθογώνιο"/>
          <p:cNvSpPr/>
          <p:nvPr/>
        </p:nvSpPr>
        <p:spPr>
          <a:xfrm>
            <a:off x="6286500" y="0"/>
            <a:ext cx="285750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700"/>
              </a:spcBef>
              <a:spcAft>
                <a:spcPts val="0"/>
              </a:spcAft>
              <a:buClr>
                <a:schemeClr val="accent2"/>
              </a:buClr>
              <a:buSzPct val="60000"/>
              <a:defRPr/>
            </a:pPr>
            <a:r>
              <a:rPr lang="en-US" dirty="0">
                <a:solidFill>
                  <a:schemeClr val="bg1"/>
                </a:solidFill>
              </a:rPr>
              <a:t>    </a:t>
            </a:r>
            <a:r>
              <a:rPr lang="el-GR" dirty="0">
                <a:solidFill>
                  <a:schemeClr val="bg1"/>
                </a:solidFill>
              </a:rPr>
              <a:t>  </a:t>
            </a:r>
            <a:r>
              <a:rPr lang="en-US" dirty="0">
                <a:solidFill>
                  <a:schemeClr val="bg1"/>
                </a:solidFill>
              </a:rPr>
              <a:t>  </a:t>
            </a:r>
            <a:r>
              <a:rPr lang="el-GR" dirty="0">
                <a:solidFill>
                  <a:schemeClr val="bg1"/>
                </a:solidFill>
              </a:rPr>
              <a:t>  </a:t>
            </a:r>
            <a:r>
              <a:rPr lang="el-GR" sz="2400" dirty="0">
                <a:solidFill>
                  <a:schemeClr val="bg1"/>
                </a:solidFill>
                <a:latin typeface="Calibri" pitchFamily="34" charset="0"/>
              </a:rPr>
              <a:t>ΥΛΟΠΟΙΗΣΗ</a:t>
            </a:r>
          </a:p>
        </p:txBody>
      </p:sp>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4060C7F1-2616-4CCF-9D1F-987BDF3C6102}" type="slidenum">
              <a:rPr lang="el-GR" sz="1400" smtClean="0">
                <a:latin typeface="Calibri" pitchFamily="34" charset="0"/>
              </a:rPr>
              <a:pPr algn="ctr">
                <a:defRPr/>
              </a:pPr>
              <a:t>18</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6357938" y="0"/>
            <a:ext cx="2786062"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700"/>
              </a:spcBef>
              <a:spcAft>
                <a:spcPts val="0"/>
              </a:spcAft>
              <a:buClr>
                <a:schemeClr val="accent2"/>
              </a:buClr>
              <a:buSzPct val="60000"/>
              <a:defRPr/>
            </a:pPr>
            <a:r>
              <a:rPr lang="en-US" dirty="0">
                <a:solidFill>
                  <a:schemeClr val="bg1"/>
                </a:solidFill>
              </a:rPr>
              <a:t>    </a:t>
            </a:r>
            <a:r>
              <a:rPr lang="el-GR" dirty="0">
                <a:solidFill>
                  <a:schemeClr val="bg1"/>
                </a:solidFill>
              </a:rPr>
              <a:t>     </a:t>
            </a:r>
            <a:r>
              <a:rPr lang="en-US" dirty="0">
                <a:solidFill>
                  <a:schemeClr val="bg1"/>
                </a:solidFill>
              </a:rPr>
              <a:t>  </a:t>
            </a:r>
            <a:r>
              <a:rPr lang="el-GR" dirty="0">
                <a:solidFill>
                  <a:schemeClr val="bg1"/>
                </a:solidFill>
              </a:rPr>
              <a:t> </a:t>
            </a:r>
            <a:r>
              <a:rPr lang="el-GR" sz="2400" dirty="0">
                <a:solidFill>
                  <a:schemeClr val="bg1"/>
                </a:solidFill>
                <a:latin typeface="Calibri" pitchFamily="34" charset="0"/>
              </a:rPr>
              <a:t>ΣΥΜΒΑΣΗ</a:t>
            </a:r>
          </a:p>
        </p:txBody>
      </p:sp>
      <p:sp>
        <p:nvSpPr>
          <p:cNvPr id="7" name="6 - Ορθογώνιο"/>
          <p:cNvSpPr/>
          <p:nvPr/>
        </p:nvSpPr>
        <p:spPr>
          <a:xfrm>
            <a:off x="0" y="0"/>
            <a:ext cx="6357938"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latin typeface="Calibri" pitchFamily="34" charset="0"/>
              </a:rPr>
              <a:t>ΕΡΓΑ ΟΔΟΠΟΙΙΑΣ</a:t>
            </a:r>
          </a:p>
        </p:txBody>
      </p:sp>
      <p:graphicFrame>
        <p:nvGraphicFramePr>
          <p:cNvPr id="32809" name="Group 41"/>
          <p:cNvGraphicFramePr>
            <a:graphicFrameLocks noGrp="1"/>
          </p:cNvGraphicFramePr>
          <p:nvPr/>
        </p:nvGraphicFramePr>
        <p:xfrm>
          <a:off x="357188" y="1143000"/>
          <a:ext cx="8429625" cy="4498977"/>
        </p:xfrm>
        <a:graphic>
          <a:graphicData uri="http://schemas.openxmlformats.org/drawingml/2006/table">
            <a:tbl>
              <a:tblPr/>
              <a:tblGrid>
                <a:gridCol w="357187"/>
                <a:gridCol w="4572000"/>
                <a:gridCol w="1928813"/>
                <a:gridCol w="1571625"/>
              </a:tblGrid>
              <a:tr h="682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ζημιών στον πεδινό όγκο Δήμου Βελβεντού</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35.000,00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εκτάκτων βλαβών χρονικής περιόδου 2018-2019 στο Επαρχιακό οδικό δίκτυο Π.Ε. Κοζάνης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200.000,00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397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Κατασκευή οδού για τη διασύνδεση του οικισμού Μεσοβούνου με την Επαρχιακή Οδό Πτολεμαΐδας – Πύργων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64.950,00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239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Αντιπλημμυρική προστασία της Επαρχιακής οδού Βελβεντό Καταφύγι στη διασταύρωση προς τον οικισμό του Παλαιογράτσανου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20.000,00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ΣΑΕΠ 041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27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 </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B0F0"/>
                          </a:solidFill>
                          <a:effectLst/>
                          <a:latin typeface="Calibri" pitchFamily="34" charset="0"/>
                          <a:cs typeface="Arial" charset="0"/>
                        </a:rPr>
                        <a:t>Συνολικός Προϋπολογισμός έργων οδοποιίας που έχουν σύμβαση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B0F0"/>
                          </a:solidFill>
                          <a:effectLst/>
                          <a:latin typeface="Calibri" pitchFamily="34" charset="0"/>
                          <a:cs typeface="Arial" charset="0"/>
                        </a:rPr>
                        <a:t>319.950,00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C99CA419-EB4E-4AA1-8EC7-D78B1BCEE0DA}" type="slidenum">
              <a:rPr lang="el-GR" sz="1400" smtClean="0">
                <a:latin typeface="Calibri" pitchFamily="34" charset="0"/>
              </a:rPr>
              <a:pPr algn="ctr">
                <a:defRPr/>
              </a:pPr>
              <a:t>19</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323850" y="255588"/>
            <a:ext cx="8567738" cy="6340475"/>
          </a:xfrm>
          <a:prstGeom prst="rect">
            <a:avLst/>
          </a:prstGeom>
          <a:noFill/>
          <a:ln w="9525">
            <a:noFill/>
            <a:miter lim="800000"/>
            <a:headEnd/>
            <a:tailEnd/>
          </a:ln>
        </p:spPr>
        <p:txBody>
          <a:bodyPr anchor="ctr">
            <a:spAutoFit/>
          </a:bodyPr>
          <a:lstStyle/>
          <a:p>
            <a:pPr marL="342900" indent="-342900"/>
            <a:r>
              <a:rPr lang="el-GR" sz="1400">
                <a:latin typeface="Calibri" pitchFamily="34" charset="0"/>
              </a:rPr>
              <a:t>	Στο πλαίσιο των αρμοδιοτήτων μας,  που  απορρέουν από τις διατάξεις του άρθρου 93 του Ν4555/2018 όπως ισχύει, και άλλων κανονιστικών διατάξεων κατά την περίοδο </a:t>
            </a:r>
            <a:r>
              <a:rPr lang="el-GR" sz="1400" b="1">
                <a:latin typeface="Calibri" pitchFamily="34" charset="0"/>
              </a:rPr>
              <a:t>Ιανουαρίου 2020 – Δεκεμβρίου 2020</a:t>
            </a:r>
            <a:r>
              <a:rPr lang="el-GR" sz="1400">
                <a:latin typeface="Calibri" pitchFamily="34" charset="0"/>
              </a:rPr>
              <a:t>  υλοποιήσαμε τις παρακάτω ενέργειες:</a:t>
            </a:r>
          </a:p>
          <a:p>
            <a:pPr marL="342900" indent="-342900"/>
            <a:endParaRPr lang="el-GR" sz="1400">
              <a:latin typeface="Calibri" pitchFamily="34" charset="0"/>
            </a:endParaRPr>
          </a:p>
          <a:p>
            <a:pPr marL="342900" indent="-342900">
              <a:buFontTx/>
              <a:buAutoNum type="arabicPeriod"/>
            </a:pPr>
            <a:r>
              <a:rPr lang="el-GR" sz="1400">
                <a:latin typeface="Calibri" pitchFamily="34" charset="0"/>
              </a:rPr>
              <a:t> Συντονισμός και εποπτεία των Υπηρεσιών της Περιφέρειας που λειτουργούν στα όρια της ΠΕ</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Εισηγήσεις στην Οικονομική Επιτροπή</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Εισηγήσεις στο  Περιφερειακό Συμβούλιο</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Συμμετοχή σε Χρηματοδοτικά Προγράμματα</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Έργα Υποδομών και Ανάπτυξης </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Επιτόπια Καταγραφή Προβλημάτων Περιοχών ΠΕ Κοζάνης </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Δελτία τύπου</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Δράσεις Πολιτικής Προστασίας της Π.Ε. Κοζάνης</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Προώθηση Ενεργειών και αντιμετώπιση προβλημάτων σε Νομικά Πρόσωπα της ΠΕ Κοζάνης</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Στήριξη και επικοινωνία  με φορείς, συλλόγους, πολίτες, προέδρους Τοπικών Κοινοτήτων</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Ενέργειες επίλυσης διαφόρων θεμάτων της ΠΕ Κοζάνης</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Ενέργειες Γραφείου Αντιπεριφερειάρχη ΠΕ Κοζάνης</a:t>
            </a:r>
          </a:p>
          <a:p>
            <a:pPr marL="342900" indent="-342900">
              <a:buFontTx/>
              <a:buAutoNum type="arabicPeriod"/>
            </a:pPr>
            <a:endParaRPr lang="el-GR" sz="1400">
              <a:latin typeface="Calibri" pitchFamily="34" charset="0"/>
            </a:endParaRPr>
          </a:p>
          <a:p>
            <a:pPr marL="342900" indent="-342900">
              <a:buFontTx/>
              <a:buAutoNum type="arabicPeriod"/>
            </a:pPr>
            <a:r>
              <a:rPr lang="el-GR" sz="1400">
                <a:latin typeface="Calibri" pitchFamily="34" charset="0"/>
              </a:rPr>
              <a:t> Ενέργειες  αντιμετώπισης της πανδημίας  του Κορωνοϊού </a:t>
            </a:r>
          </a:p>
        </p:txBody>
      </p:sp>
      <p:sp>
        <p:nvSpPr>
          <p:cNvPr id="7"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982DE6B4-CB22-44F8-AF9D-6C138D97CEAF}" type="slidenum">
              <a:rPr lang="el-GR" sz="1400">
                <a:solidFill>
                  <a:schemeClr val="tx2">
                    <a:shade val="50000"/>
                  </a:schemeClr>
                </a:solidFill>
                <a:latin typeface="Calibri" pitchFamily="34" charset="0"/>
                <a:cs typeface="+mn-cs"/>
              </a:rPr>
              <a:pPr algn="ctr">
                <a:defRPr/>
              </a:pPr>
              <a:t>2</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48" name="Group 56"/>
          <p:cNvGraphicFramePr>
            <a:graphicFrameLocks noGrp="1"/>
          </p:cNvGraphicFramePr>
          <p:nvPr/>
        </p:nvGraphicFramePr>
        <p:xfrm>
          <a:off x="214313" y="1071563"/>
          <a:ext cx="8643937" cy="5440364"/>
        </p:xfrm>
        <a:graphic>
          <a:graphicData uri="http://schemas.openxmlformats.org/drawingml/2006/table">
            <a:tbl>
              <a:tblPr/>
              <a:tblGrid>
                <a:gridCol w="357187"/>
                <a:gridCol w="4916488"/>
                <a:gridCol w="1758950"/>
                <a:gridCol w="1611312"/>
              </a:tblGrid>
              <a:tr h="544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Συντήρηση εθνικής οδού 3 από όρια Π.Ε. Φλώρινας  -Κοίλα Κοζάνης μέσω Περδίκκα</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1.874.000,00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 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Συντήρηση - βελτίωση επαρχιακού οδικού δικτύου Δήμων Σερβίων -Βελβεντού</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2.346.000,00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3</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Αποκατάσταση βλαβών κιβωτοειδούς οχετού στην επαρχιακή οδό Τρανοβάλτου – Ελάτης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20.000,00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ΣΑΕΠ 041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4</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Αποκατάσταση οδικού δικτύου στον αναδασμό των Σερβίων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50.000,00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ΚΑΠ</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5</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Ολοκλήρωση πρόσβασης στην ΕΕΛ Μεσιανής – Βαθυλάκκου - Ροδίτη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27.000,00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ΣΑΕΠ 541</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6</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Βελτίωση αγροτικού δρόμου στην περιοχή Βογγόπετρα του Δήμου Σερβίων</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41.000,00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ΚΑΠ</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7</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Υποδομές για τη στήριξη της επιχειρηματικότητας στην Π.Ε. Κοζάνης (Β΄ φάση)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2.400.000,00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ΕΑΠ</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 </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C000"/>
                          </a:solidFill>
                          <a:effectLst/>
                          <a:latin typeface="Calibri" pitchFamily="34" charset="0"/>
                          <a:cs typeface="Arial" charset="0"/>
                        </a:rPr>
                        <a:t>Συνολικός Προϋπολογισμός έργων οδοποιίας που βρίσκονται στο στάδιο της δημοπράτησης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C000"/>
                          </a:solidFill>
                          <a:effectLst/>
                          <a:latin typeface="Calibri" pitchFamily="34" charset="0"/>
                          <a:cs typeface="Arial" charset="0"/>
                        </a:rPr>
                        <a:t>6.758.000,00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
        <p:nvSpPr>
          <p:cNvPr id="3" name="2 - Ορθογώνιο"/>
          <p:cNvSpPr/>
          <p:nvPr/>
        </p:nvSpPr>
        <p:spPr>
          <a:xfrm>
            <a:off x="6215063" y="0"/>
            <a:ext cx="2928937"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700"/>
              </a:spcBef>
              <a:spcAft>
                <a:spcPts val="0"/>
              </a:spcAft>
              <a:buClr>
                <a:schemeClr val="accent2"/>
              </a:buClr>
              <a:buSzPct val="60000"/>
              <a:defRPr/>
            </a:pPr>
            <a:r>
              <a:rPr lang="el-GR" dirty="0">
                <a:solidFill>
                  <a:schemeClr val="bg1"/>
                </a:solidFill>
              </a:rPr>
              <a:t> </a:t>
            </a:r>
            <a:r>
              <a:rPr lang="en-US" dirty="0">
                <a:solidFill>
                  <a:schemeClr val="bg1"/>
                </a:solidFill>
              </a:rPr>
              <a:t>     </a:t>
            </a:r>
            <a:r>
              <a:rPr lang="el-GR" dirty="0">
                <a:solidFill>
                  <a:schemeClr val="bg1"/>
                </a:solidFill>
              </a:rPr>
              <a:t> </a:t>
            </a:r>
            <a:r>
              <a:rPr lang="el-GR" sz="2400" dirty="0">
                <a:solidFill>
                  <a:schemeClr val="bg1"/>
                </a:solidFill>
                <a:latin typeface="Calibri" pitchFamily="34" charset="0"/>
              </a:rPr>
              <a:t>ΔΗΜΟΠΡΑΤΗΣΗ</a:t>
            </a:r>
          </a:p>
        </p:txBody>
      </p:sp>
      <p:sp>
        <p:nvSpPr>
          <p:cNvPr id="4" name="3 - Ορθογώνιο"/>
          <p:cNvSpPr/>
          <p:nvPr/>
        </p:nvSpPr>
        <p:spPr>
          <a:xfrm>
            <a:off x="0" y="0"/>
            <a:ext cx="6215063"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 </a:t>
            </a:r>
            <a:r>
              <a:rPr lang="el-GR" sz="2800" dirty="0">
                <a:solidFill>
                  <a:schemeClr val="bg1"/>
                </a:solidFill>
                <a:latin typeface="Calibri" pitchFamily="34" charset="0"/>
              </a:rPr>
              <a:t>ΕΡΓΑ ΟΔΟΠΟΙΙΑΣ</a:t>
            </a:r>
          </a:p>
        </p:txBody>
      </p:sp>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E92C6379-D503-4F6D-95D2-2E8C2FA4F1A9}" type="slidenum">
              <a:rPr lang="el-GR" sz="1400" smtClean="0">
                <a:latin typeface="Calibri" pitchFamily="34" charset="0"/>
              </a:rPr>
              <a:pPr algn="ctr">
                <a:defRPr/>
              </a:pPr>
              <a:t>20</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286500" y="0"/>
            <a:ext cx="285750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700"/>
              </a:spcBef>
              <a:spcAft>
                <a:spcPts val="0"/>
              </a:spcAft>
              <a:buClr>
                <a:schemeClr val="accent2"/>
              </a:buClr>
              <a:buSzPct val="60000"/>
              <a:defRPr/>
            </a:pPr>
            <a:r>
              <a:rPr lang="en-US" dirty="0">
                <a:solidFill>
                  <a:schemeClr val="bg1"/>
                </a:solidFill>
              </a:rPr>
              <a:t>    </a:t>
            </a:r>
            <a:r>
              <a:rPr lang="el-GR" dirty="0">
                <a:solidFill>
                  <a:schemeClr val="bg1"/>
                </a:solidFill>
              </a:rPr>
              <a:t>     </a:t>
            </a:r>
            <a:r>
              <a:rPr lang="en-US" dirty="0">
                <a:solidFill>
                  <a:schemeClr val="bg1"/>
                </a:solidFill>
              </a:rPr>
              <a:t>      </a:t>
            </a:r>
            <a:r>
              <a:rPr lang="el-GR" sz="2400" dirty="0">
                <a:solidFill>
                  <a:schemeClr val="bg1"/>
                </a:solidFill>
                <a:latin typeface="Calibri" pitchFamily="34" charset="0"/>
              </a:rPr>
              <a:t>ΕΝΤΑΞΗ</a:t>
            </a:r>
          </a:p>
        </p:txBody>
      </p:sp>
      <p:sp>
        <p:nvSpPr>
          <p:cNvPr id="3" name="2 - Ορθογώνιο"/>
          <p:cNvSpPr/>
          <p:nvPr/>
        </p:nvSpPr>
        <p:spPr>
          <a:xfrm>
            <a:off x="0" y="0"/>
            <a:ext cx="62865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 </a:t>
            </a:r>
            <a:r>
              <a:rPr lang="el-GR" sz="2800" dirty="0">
                <a:solidFill>
                  <a:schemeClr val="bg1"/>
                </a:solidFill>
                <a:latin typeface="Calibri" pitchFamily="34" charset="0"/>
              </a:rPr>
              <a:t>ΕΡΓΑ ΟΔΟΠΟΙΙΑΣ</a:t>
            </a:r>
          </a:p>
        </p:txBody>
      </p:sp>
      <p:graphicFrame>
        <p:nvGraphicFramePr>
          <p:cNvPr id="4" name="3 - Πίνακας"/>
          <p:cNvGraphicFramePr>
            <a:graphicFrameLocks noGrp="1"/>
          </p:cNvGraphicFramePr>
          <p:nvPr/>
        </p:nvGraphicFramePr>
        <p:xfrm>
          <a:off x="285750" y="1071563"/>
          <a:ext cx="8572560" cy="4929221"/>
        </p:xfrm>
        <a:graphic>
          <a:graphicData uri="http://schemas.openxmlformats.org/drawingml/2006/table">
            <a:tbl>
              <a:tblPr/>
              <a:tblGrid>
                <a:gridCol w="363244"/>
                <a:gridCol w="4794823"/>
                <a:gridCol w="1816221"/>
                <a:gridCol w="1598272"/>
              </a:tblGrid>
              <a:tr h="550635">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Τίτλος Έργου</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Προϋπολογισμός </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Χρηματοδότηση</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920">
                <a:tc>
                  <a:txBody>
                    <a:bodyPr/>
                    <a:lstStyle/>
                    <a:p>
                      <a:pPr algn="ctr" fontAlgn="b"/>
                      <a:r>
                        <a:rPr lang="el-GR" sz="1400" b="0" i="0" u="none" strike="noStrike" dirty="0">
                          <a:latin typeface="+mn-lt"/>
                        </a:rPr>
                        <a:t>1</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mn-lt"/>
                        </a:rPr>
                        <a:t>Βελτίωση οδικού τμήματος Βουνάσα  - Ελάτης εντός των ορίων της </a:t>
                      </a:r>
                      <a:r>
                        <a:rPr lang="el-GR" sz="1400" b="0" i="0" u="none" strike="noStrike" dirty="0" smtClean="0">
                          <a:latin typeface="+mn-lt"/>
                        </a:rPr>
                        <a:t>Π</a:t>
                      </a:r>
                      <a:r>
                        <a:rPr lang="en-US" sz="1400" b="0" i="0" u="none" strike="noStrike" dirty="0" smtClean="0">
                          <a:latin typeface="+mn-lt"/>
                        </a:rPr>
                        <a:t>.</a:t>
                      </a:r>
                      <a:r>
                        <a:rPr lang="el-GR" sz="1400" b="0" i="0" u="none" strike="noStrike" dirty="0" smtClean="0">
                          <a:latin typeface="+mn-lt"/>
                        </a:rPr>
                        <a:t>Ε</a:t>
                      </a:r>
                      <a:r>
                        <a:rPr lang="en-US" sz="1400" b="0" i="0" u="none" strike="noStrike" dirty="0" smtClean="0">
                          <a:latin typeface="+mn-lt"/>
                        </a:rPr>
                        <a:t>.</a:t>
                      </a:r>
                      <a:r>
                        <a:rPr lang="el-GR" sz="1400" b="0" i="0" u="none" strike="noStrike" dirty="0" smtClean="0">
                          <a:latin typeface="+mn-lt"/>
                        </a:rPr>
                        <a:t> </a:t>
                      </a:r>
                      <a:r>
                        <a:rPr lang="el-GR" sz="1400" b="0" i="0" u="none" strike="noStrike" dirty="0">
                          <a:latin typeface="+mn-lt"/>
                        </a:rPr>
                        <a:t>Κοζάνης</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2.750.000,00</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ΣΑΕΠ 041</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029">
                <a:tc>
                  <a:txBody>
                    <a:bodyPr/>
                    <a:lstStyle/>
                    <a:p>
                      <a:pPr algn="ctr" fontAlgn="b"/>
                      <a:r>
                        <a:rPr lang="el-GR" sz="1400" b="0" i="0" u="none" strike="noStrike" dirty="0">
                          <a:latin typeface="+mn-lt"/>
                        </a:rPr>
                        <a:t>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mn-lt"/>
                        </a:rPr>
                        <a:t>Συντήρηση φθορών σε τμήμα του οδικού δικτύου Παλαιογράτσανου - Καταφυγίου</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40.000,00</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ΣΑΕΠ 541</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6029">
                <a:tc>
                  <a:txBody>
                    <a:bodyPr/>
                    <a:lstStyle/>
                    <a:p>
                      <a:pPr algn="ctr" fontAlgn="b"/>
                      <a:r>
                        <a:rPr lang="el-GR" sz="1400" b="0" i="0" u="none" strike="noStrike" dirty="0">
                          <a:latin typeface="+mn-lt"/>
                        </a:rPr>
                        <a:t>3</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mn-lt"/>
                        </a:rPr>
                        <a:t>Συντήρηση ορεινού επαρχιακού οδικού δικτύου Εορδαίας αρμοδιότητας </a:t>
                      </a:r>
                      <a:r>
                        <a:rPr lang="el-GR" sz="1400" b="0" i="0" u="none" strike="noStrike" dirty="0" smtClean="0">
                          <a:latin typeface="+mn-lt"/>
                        </a:rPr>
                        <a:t>Δ</a:t>
                      </a:r>
                      <a:r>
                        <a:rPr lang="en-US" sz="1400" b="0" i="0" u="none" strike="noStrike" dirty="0" smtClean="0">
                          <a:latin typeface="+mn-lt"/>
                        </a:rPr>
                        <a:t>.</a:t>
                      </a:r>
                      <a:r>
                        <a:rPr lang="el-GR" sz="1400" b="0" i="0" u="none" strike="noStrike" dirty="0" smtClean="0">
                          <a:latin typeface="+mn-lt"/>
                        </a:rPr>
                        <a:t>Τ</a:t>
                      </a:r>
                      <a:r>
                        <a:rPr lang="en-US" sz="1400" b="0" i="0" u="none" strike="noStrike" dirty="0" smtClean="0">
                          <a:latin typeface="+mn-lt"/>
                        </a:rPr>
                        <a:t>.</a:t>
                      </a:r>
                      <a:r>
                        <a:rPr lang="el-GR" sz="1400" b="0" i="0" u="none" strike="noStrike" dirty="0" smtClean="0">
                          <a:latin typeface="+mn-lt"/>
                        </a:rPr>
                        <a:t>Ε </a:t>
                      </a:r>
                      <a:r>
                        <a:rPr lang="en-US" sz="1400" b="0" i="0" u="none" strike="noStrike" dirty="0" smtClean="0">
                          <a:latin typeface="+mn-lt"/>
                        </a:rPr>
                        <a:t>.  </a:t>
                      </a:r>
                      <a:r>
                        <a:rPr lang="el-GR" sz="1400" b="0" i="0" u="none" strike="noStrike" dirty="0" smtClean="0">
                          <a:latin typeface="+mn-lt"/>
                        </a:rPr>
                        <a:t>Π</a:t>
                      </a:r>
                      <a:r>
                        <a:rPr lang="en-US" sz="1400" b="0" i="0" u="none" strike="noStrike" dirty="0" smtClean="0">
                          <a:latin typeface="+mn-lt"/>
                        </a:rPr>
                        <a:t>.</a:t>
                      </a:r>
                      <a:r>
                        <a:rPr lang="el-GR" sz="1400" b="0" i="0" u="none" strike="noStrike" dirty="0" smtClean="0">
                          <a:latin typeface="+mn-lt"/>
                        </a:rPr>
                        <a:t>Ε</a:t>
                      </a:r>
                      <a:r>
                        <a:rPr lang="en-US" sz="1400" b="0" i="0" u="none" strike="noStrike" dirty="0" smtClean="0">
                          <a:latin typeface="+mn-lt"/>
                        </a:rPr>
                        <a:t>.</a:t>
                      </a:r>
                      <a:r>
                        <a:rPr lang="el-GR" sz="1400" b="0" i="0" u="none" strike="noStrike" dirty="0" smtClean="0">
                          <a:latin typeface="+mn-lt"/>
                        </a:rPr>
                        <a:t> </a:t>
                      </a:r>
                      <a:r>
                        <a:rPr lang="el-GR" sz="1400" b="0" i="0" u="none" strike="noStrike" dirty="0">
                          <a:latin typeface="+mn-lt"/>
                        </a:rPr>
                        <a:t>Κοζάνης</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1.709.000,00</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ΣΑΕΠ 541</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4539">
                <a:tc>
                  <a:txBody>
                    <a:bodyPr/>
                    <a:lstStyle/>
                    <a:p>
                      <a:pPr algn="ctr" fontAlgn="b"/>
                      <a:r>
                        <a:rPr lang="el-GR" sz="1400" b="0" i="0" u="none" strike="noStrike" dirty="0">
                          <a:latin typeface="+mn-lt"/>
                        </a:rPr>
                        <a:t>4</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mn-lt"/>
                        </a:rPr>
                        <a:t>Παρεμβάσεις για την αναβάθμιση της οδικής ασφάλειας της επαρχιακής οδού Κορυφής – Όρια Νομού Γρεβενών, </a:t>
                      </a:r>
                      <a:r>
                        <a:rPr lang="el-GR" sz="1400" b="0" i="0" u="none" strike="noStrike" dirty="0" smtClean="0">
                          <a:latin typeface="+mn-lt"/>
                        </a:rPr>
                        <a:t>Π</a:t>
                      </a:r>
                      <a:r>
                        <a:rPr lang="en-US" sz="1400" b="0" i="0" u="none" strike="noStrike" dirty="0" smtClean="0">
                          <a:latin typeface="+mn-lt"/>
                        </a:rPr>
                        <a:t>.</a:t>
                      </a:r>
                      <a:r>
                        <a:rPr lang="el-GR" sz="1400" b="0" i="0" u="none" strike="noStrike" dirty="0" smtClean="0">
                          <a:latin typeface="+mn-lt"/>
                        </a:rPr>
                        <a:t>Ε</a:t>
                      </a:r>
                      <a:r>
                        <a:rPr lang="en-US" sz="1400" b="0" i="0" u="none" strike="noStrike" dirty="0" smtClean="0">
                          <a:latin typeface="+mn-lt"/>
                        </a:rPr>
                        <a:t>.</a:t>
                      </a:r>
                      <a:r>
                        <a:rPr lang="el-GR" sz="1400" b="0" i="0" u="none" strike="noStrike" dirty="0" smtClean="0">
                          <a:latin typeface="+mn-lt"/>
                        </a:rPr>
                        <a:t> </a:t>
                      </a:r>
                      <a:r>
                        <a:rPr lang="el-GR" sz="1400" b="0" i="0" u="none" strike="noStrike" dirty="0">
                          <a:latin typeface="+mn-lt"/>
                        </a:rPr>
                        <a:t>Κοζάνης</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398.000,00</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ΣΑΕΠ 541</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033">
                <a:tc>
                  <a:txBody>
                    <a:bodyPr/>
                    <a:lstStyle/>
                    <a:p>
                      <a:pPr algn="ctr" fontAlgn="b"/>
                      <a:r>
                        <a:rPr lang="el-GR" sz="1400" b="0" i="0" u="none" strike="noStrike" dirty="0">
                          <a:latin typeface="+mn-lt"/>
                        </a:rPr>
                        <a:t>5</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mn-lt"/>
                        </a:rPr>
                        <a:t>Συντήρηση βελτίωση του επαρχιακού οδικού δικτύου εντός των ορίων του Δήμου Κοζάνης.</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1.670.000,00</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mn-lt"/>
                        </a:rPr>
                        <a:t>ΣΑΕΠ 541</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036">
                <a:tc>
                  <a:txBody>
                    <a:bodyPr/>
                    <a:lstStyle/>
                    <a:p>
                      <a:pPr algn="l" fontAlgn="b"/>
                      <a:r>
                        <a:rPr lang="el-GR" sz="1400" b="0" i="0" u="none" strike="noStrike" dirty="0">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600" b="1" i="0" u="none" strike="noStrike" dirty="0">
                          <a:solidFill>
                            <a:srgbClr val="92D050"/>
                          </a:solidFill>
                          <a:latin typeface="Calibri"/>
                        </a:rPr>
                        <a:t>Συνολικός Προϋπολογισμός </a:t>
                      </a:r>
                      <a:r>
                        <a:rPr lang="el-GR" sz="1600" b="1" i="0" u="none" strike="noStrike" dirty="0" smtClean="0">
                          <a:solidFill>
                            <a:srgbClr val="92D050"/>
                          </a:solidFill>
                          <a:latin typeface="Calibri"/>
                        </a:rPr>
                        <a:t>έργων οδοποιίας </a:t>
                      </a:r>
                      <a:r>
                        <a:rPr lang="el-GR" sz="1600" b="1" i="0" u="none" strike="noStrike" dirty="0">
                          <a:solidFill>
                            <a:srgbClr val="92D050"/>
                          </a:solidFill>
                          <a:latin typeface="Calibri"/>
                        </a:rPr>
                        <a:t>που βρίσκονται στο στάδιο της ένταξης</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l-GR" sz="1600" b="1" i="0" u="none" strike="noStrike" dirty="0">
                          <a:solidFill>
                            <a:srgbClr val="92D050"/>
                          </a:solidFill>
                          <a:latin typeface="Calibri"/>
                        </a:rPr>
                        <a:t>6.567.000,00</a:t>
                      </a:r>
                    </a:p>
                  </a:txBody>
                  <a:tcPr marL="7327" marR="7327" marT="73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927262F4-C9EF-4726-AD70-F4CF30CB118E}" type="slidenum">
              <a:rPr lang="el-GR" sz="1400" smtClean="0">
                <a:latin typeface="Calibri" pitchFamily="34" charset="0"/>
              </a:rPr>
              <a:pPr algn="ctr">
                <a:defRPr/>
              </a:pPr>
              <a:t>21</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62865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 </a:t>
            </a:r>
            <a:r>
              <a:rPr lang="el-GR" sz="2800" dirty="0">
                <a:solidFill>
                  <a:schemeClr val="bg1"/>
                </a:solidFill>
                <a:latin typeface="Calibri" pitchFamily="34" charset="0"/>
              </a:rPr>
              <a:t>ΕΡΓΑ ΟΔΟΠΟΙΙΑΣ</a:t>
            </a:r>
          </a:p>
        </p:txBody>
      </p:sp>
      <p:sp>
        <p:nvSpPr>
          <p:cNvPr id="3" name="2 - Ορθογώνιο"/>
          <p:cNvSpPr/>
          <p:nvPr/>
        </p:nvSpPr>
        <p:spPr>
          <a:xfrm>
            <a:off x="6286500" y="0"/>
            <a:ext cx="285750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700"/>
              </a:spcBef>
              <a:spcAft>
                <a:spcPts val="0"/>
              </a:spcAft>
              <a:buClr>
                <a:schemeClr val="accent2"/>
              </a:buClr>
              <a:buSzPct val="60000"/>
              <a:defRPr/>
            </a:pPr>
            <a:r>
              <a:rPr lang="el-GR" dirty="0">
                <a:solidFill>
                  <a:schemeClr val="bg1"/>
                </a:solidFill>
                <a:latin typeface="Calibri" pitchFamily="34" charset="0"/>
              </a:rPr>
              <a:t>ΔΙΕΡΕΥΝΗΣΗ      ΧΡΗΜΑΤΟΔΟΤΗΣΗΣ</a:t>
            </a:r>
            <a:r>
              <a:rPr lang="en-US" dirty="0">
                <a:solidFill>
                  <a:schemeClr val="bg1"/>
                </a:solidFill>
                <a:latin typeface="Calibri" pitchFamily="34" charset="0"/>
              </a:rPr>
              <a:t> </a:t>
            </a:r>
            <a:r>
              <a:rPr lang="el-GR" dirty="0">
                <a:solidFill>
                  <a:schemeClr val="bg1"/>
                </a:solidFill>
                <a:latin typeface="Calibri" pitchFamily="34" charset="0"/>
              </a:rPr>
              <a:t>ΓΙΑ ΕΡΓΟ</a:t>
            </a:r>
          </a:p>
        </p:txBody>
      </p:sp>
      <p:graphicFrame>
        <p:nvGraphicFramePr>
          <p:cNvPr id="4" name="3 - Πίνακας"/>
          <p:cNvGraphicFramePr>
            <a:graphicFrameLocks noGrp="1"/>
          </p:cNvGraphicFramePr>
          <p:nvPr/>
        </p:nvGraphicFramePr>
        <p:xfrm>
          <a:off x="285750" y="1000125"/>
          <a:ext cx="8572560" cy="5429288"/>
        </p:xfrm>
        <a:graphic>
          <a:graphicData uri="http://schemas.openxmlformats.org/drawingml/2006/table">
            <a:tbl>
              <a:tblPr/>
              <a:tblGrid>
                <a:gridCol w="363244"/>
                <a:gridCol w="5871347"/>
                <a:gridCol w="2337969"/>
              </a:tblGrid>
              <a:tr h="655446">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Τίτλος Έργου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Προϋπολογισμός έργου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4113">
                <a:tc>
                  <a:txBody>
                    <a:bodyPr/>
                    <a:lstStyle/>
                    <a:p>
                      <a:pPr algn="ctr" fontAlgn="ctr"/>
                      <a:r>
                        <a:rPr lang="el-GR" sz="1400" b="0" i="0" u="none" strike="noStrike" dirty="0">
                          <a:latin typeface="Calibri" pitchFamily="34" charset="0"/>
                        </a:rPr>
                        <a:t>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Συντήρηση οδοποιίας </a:t>
                      </a:r>
                      <a:r>
                        <a:rPr lang="el-GR" sz="1400" b="1" i="0" u="none" strike="noStrike" dirty="0">
                          <a:latin typeface="Calibri" pitchFamily="34" charset="0"/>
                        </a:rPr>
                        <a:t>Σέρβια </a:t>
                      </a:r>
                      <a:r>
                        <a:rPr lang="el-GR" sz="1400" b="1" i="0" u="none" strike="noStrike" dirty="0" smtClean="0">
                          <a:latin typeface="Calibri" pitchFamily="34" charset="0"/>
                        </a:rPr>
                        <a:t>–</a:t>
                      </a:r>
                      <a:r>
                        <a:rPr lang="en-US" sz="1400" b="1" i="0" u="none" strike="noStrike" dirty="0" smtClean="0">
                          <a:latin typeface="Calibri" pitchFamily="34" charset="0"/>
                        </a:rPr>
                        <a:t> </a:t>
                      </a:r>
                      <a:r>
                        <a:rPr lang="el-GR" sz="1400" b="1" i="0" u="none" strike="noStrike" dirty="0" smtClean="0">
                          <a:latin typeface="Calibri" pitchFamily="34" charset="0"/>
                        </a:rPr>
                        <a:t>Λάβα -</a:t>
                      </a:r>
                      <a:r>
                        <a:rPr lang="en-US" sz="1400" b="1" i="0" u="none" strike="noStrike" dirty="0" smtClean="0">
                          <a:latin typeface="Calibri" pitchFamily="34" charset="0"/>
                        </a:rPr>
                        <a:t> </a:t>
                      </a:r>
                      <a:r>
                        <a:rPr lang="el-GR" sz="1400" b="1" i="0" u="none" strike="noStrike" dirty="0" smtClean="0">
                          <a:latin typeface="Calibri" pitchFamily="34" charset="0"/>
                        </a:rPr>
                        <a:t>Πλατανόρευμα</a:t>
                      </a:r>
                      <a:endParaRPr lang="el-GR" sz="1400" b="0"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650.000,00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80">
                <a:tc>
                  <a:txBody>
                    <a:bodyPr/>
                    <a:lstStyle/>
                    <a:p>
                      <a:pPr algn="ctr" fontAlgn="ctr"/>
                      <a:r>
                        <a:rPr lang="el-GR" sz="1400" b="0" i="0" u="none" strike="noStrike" dirty="0">
                          <a:latin typeface="Calibri" pitchFamily="34" charset="0"/>
                        </a:rPr>
                        <a:t>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Συντήρηση –βελτίωση επαρχιακού οδικού δικτύου στην περιοχή του Δήμου Βοΐου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1.785.000,00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80">
                <a:tc>
                  <a:txBody>
                    <a:bodyPr/>
                    <a:lstStyle/>
                    <a:p>
                      <a:pPr algn="ctr" fontAlgn="ctr"/>
                      <a:r>
                        <a:rPr lang="el-GR" sz="1400" b="0" i="0" u="none" strike="noStrike" dirty="0">
                          <a:latin typeface="Calibri" pitchFamily="34" charset="0"/>
                        </a:rPr>
                        <a:t>3</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Συντήρηση πεδινού επαρχιακού οδικού δικτύου Εορδαίας αρμοδιότητας </a:t>
                      </a:r>
                      <a:r>
                        <a:rPr lang="el-GR" sz="1400" b="0" i="0" u="none" strike="noStrike" dirty="0" smtClean="0">
                          <a:latin typeface="Calibri" pitchFamily="34" charset="0"/>
                        </a:rPr>
                        <a:t>Δ</a:t>
                      </a:r>
                      <a:r>
                        <a:rPr lang="en-US" sz="1400" b="0" i="0" u="none" strike="noStrike" dirty="0" smtClean="0">
                          <a:latin typeface="Calibri" pitchFamily="34" charset="0"/>
                        </a:rPr>
                        <a:t>..</a:t>
                      </a:r>
                      <a:r>
                        <a:rPr lang="el-GR" sz="1400" b="0" i="0" u="none" strike="noStrike" dirty="0" smtClean="0">
                          <a:latin typeface="Calibri" pitchFamily="34" charset="0"/>
                        </a:rPr>
                        <a:t>ΤΕ</a:t>
                      </a:r>
                      <a:r>
                        <a:rPr lang="en-US" sz="1400" b="0" i="0" u="none" strike="noStrike" dirty="0" smtClean="0">
                          <a:latin typeface="Calibri" pitchFamily="34" charset="0"/>
                        </a:rPr>
                        <a:t>. </a:t>
                      </a:r>
                      <a:r>
                        <a:rPr lang="el-GR" sz="1400" b="0" i="0" u="none" strike="noStrike" dirty="0" smtClean="0">
                          <a:latin typeface="Calibri" pitchFamily="34" charset="0"/>
                        </a:rPr>
                        <a:t> </a:t>
                      </a:r>
                      <a:r>
                        <a:rPr lang="el-GR" sz="1400" b="1" i="0" u="none" strike="noStrike" dirty="0" smtClean="0">
                          <a:latin typeface="Calibri" pitchFamily="34" charset="0"/>
                        </a:rPr>
                        <a:t>Π</a:t>
                      </a:r>
                      <a:r>
                        <a:rPr lang="en-US" sz="1400" b="1" i="0" u="none" strike="noStrike" dirty="0" smtClean="0">
                          <a:latin typeface="Calibri" pitchFamily="34" charset="0"/>
                        </a:rPr>
                        <a:t>.</a:t>
                      </a:r>
                      <a:r>
                        <a:rPr lang="el-GR" sz="1400" b="1" i="0" u="none" strike="noStrike" dirty="0" smtClean="0">
                          <a:latin typeface="Calibri" pitchFamily="34" charset="0"/>
                        </a:rPr>
                        <a:t>Ε</a:t>
                      </a:r>
                      <a:r>
                        <a:rPr lang="en-US" sz="1400" b="1" i="0" u="none" strike="noStrike" dirty="0" smtClean="0">
                          <a:latin typeface="Calibri" pitchFamily="34" charset="0"/>
                        </a:rPr>
                        <a:t>.</a:t>
                      </a:r>
                      <a:r>
                        <a:rPr lang="el-GR" sz="1400" b="1" i="0" u="none" strike="noStrike" dirty="0" smtClean="0">
                          <a:latin typeface="Calibri" pitchFamily="34" charset="0"/>
                        </a:rPr>
                        <a:t> </a:t>
                      </a:r>
                      <a:r>
                        <a:rPr lang="el-GR" sz="1400" b="1" i="0" u="none" strike="noStrike" dirty="0">
                          <a:latin typeface="Calibri" pitchFamily="34" charset="0"/>
                        </a:rPr>
                        <a:t>Κοζάνης</a:t>
                      </a:r>
                      <a:endParaRPr lang="el-GR" sz="1400" b="0"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2.943.000,00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0228">
                <a:tc>
                  <a:txBody>
                    <a:bodyPr/>
                    <a:lstStyle/>
                    <a:p>
                      <a:pPr algn="ctr" fontAlgn="ctr"/>
                      <a:r>
                        <a:rPr lang="el-GR" sz="1400" b="0" i="0" u="none" strike="noStrike" dirty="0">
                          <a:latin typeface="Calibri" pitchFamily="34" charset="0"/>
                        </a:rPr>
                        <a:t>4</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 ασφαλτόστρωση δρόμου από Ε.Ο. Κοζάνης - Λάρισας προς Κρόκο</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314.500,00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813">
                <a:tc>
                  <a:txBody>
                    <a:bodyPr/>
                    <a:lstStyle/>
                    <a:p>
                      <a:pPr algn="ctr" fontAlgn="ctr"/>
                      <a:r>
                        <a:rPr lang="el-GR" sz="1400" b="0" i="0" u="none" strike="noStrike" dirty="0">
                          <a:latin typeface="Calibri" pitchFamily="34" charset="0"/>
                        </a:rPr>
                        <a:t>5</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Ασφαλτόστρωση σε περιοχές του Δήμου Βοΐου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200.000,00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813">
                <a:tc>
                  <a:txBody>
                    <a:bodyPr/>
                    <a:lstStyle/>
                    <a:p>
                      <a:pPr algn="ctr" fontAlgn="ctr"/>
                      <a:r>
                        <a:rPr lang="el-GR" sz="1400" b="0" i="0" u="none" strike="noStrike" dirty="0">
                          <a:latin typeface="Calibri" pitchFamily="34" charset="0"/>
                        </a:rPr>
                        <a:t>6</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Κατασκευή οδού </a:t>
                      </a:r>
                      <a:r>
                        <a:rPr lang="el-GR" sz="1400" b="1" i="0" u="none" strike="noStrike" dirty="0">
                          <a:latin typeface="Calibri" pitchFamily="34" charset="0"/>
                        </a:rPr>
                        <a:t>Εράτυρα –Σισάνι –Βλάστη</a:t>
                      </a:r>
                      <a:r>
                        <a:rPr lang="el-GR" sz="1400" b="0" i="0" u="none" strike="noStrike" dirty="0">
                          <a:latin typeface="Calibri" pitchFamily="34" charset="0"/>
                        </a:rPr>
                        <a:t>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17.360.000,00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813">
                <a:tc>
                  <a:txBody>
                    <a:bodyPr/>
                    <a:lstStyle/>
                    <a:p>
                      <a:pPr algn="ctr" fontAlgn="ctr"/>
                      <a:r>
                        <a:rPr lang="el-GR" sz="1400" b="0" i="0" u="none" strike="noStrike" dirty="0">
                          <a:latin typeface="Calibri" pitchFamily="34" charset="0"/>
                        </a:rPr>
                        <a:t>7</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οδού φράγμα </a:t>
                      </a:r>
                      <a:r>
                        <a:rPr lang="el-GR" sz="1400" b="1" i="0" u="none" strike="noStrike" dirty="0">
                          <a:latin typeface="Calibri" pitchFamily="34" charset="0"/>
                        </a:rPr>
                        <a:t>Σισανίου </a:t>
                      </a:r>
                      <a:r>
                        <a:rPr lang="el-GR" sz="1400" b="0" i="0" u="none" strike="noStrike" dirty="0">
                          <a:latin typeface="Calibri" pitchFamily="34" charset="0"/>
                        </a:rPr>
                        <a:t>έως Ιερά Μονή Παναγιάς.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720.000,00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780">
                <a:tc>
                  <a:txBody>
                    <a:bodyPr/>
                    <a:lstStyle/>
                    <a:p>
                      <a:pPr algn="ctr" fontAlgn="ctr"/>
                      <a:r>
                        <a:rPr lang="el-GR" sz="1400" b="0" i="0" u="none" strike="noStrike" dirty="0">
                          <a:latin typeface="Calibri" pitchFamily="34" charset="0"/>
                        </a:rPr>
                        <a:t>8</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Επισκευή και συντήρηση δρόμου από Τ.Κ. </a:t>
                      </a:r>
                      <a:r>
                        <a:rPr lang="en-US" sz="1400" b="0" i="0" u="none" strike="noStrike" dirty="0" smtClean="0">
                          <a:latin typeface="Calibri" pitchFamily="34" charset="0"/>
                        </a:rPr>
                        <a:t> </a:t>
                      </a:r>
                      <a:r>
                        <a:rPr lang="el-GR" sz="1400" b="0" i="0" u="none" strike="noStrike" dirty="0" smtClean="0">
                          <a:latin typeface="Calibri" pitchFamily="34" charset="0"/>
                        </a:rPr>
                        <a:t>Δαφνερού </a:t>
                      </a:r>
                      <a:r>
                        <a:rPr lang="el-GR" sz="1400" b="0" i="0" u="none" strike="noStrike" dirty="0">
                          <a:latin typeface="Calibri" pitchFamily="34" charset="0"/>
                        </a:rPr>
                        <a:t>προς όρια </a:t>
                      </a:r>
                      <a:r>
                        <a:rPr lang="el-GR" sz="1400" b="0" i="0" u="none" strike="noStrike" dirty="0" smtClean="0">
                          <a:latin typeface="Calibri" pitchFamily="34" charset="0"/>
                        </a:rPr>
                        <a:t>Π</a:t>
                      </a:r>
                      <a:r>
                        <a:rPr lang="en-US" sz="1400" b="0" i="0" u="none" strike="noStrike" dirty="0" smtClean="0">
                          <a:latin typeface="Calibri" pitchFamily="34" charset="0"/>
                        </a:rPr>
                        <a:t>.</a:t>
                      </a:r>
                      <a:r>
                        <a:rPr lang="el-GR" sz="1400" b="0" i="0" u="none" strike="noStrike" dirty="0" smtClean="0">
                          <a:latin typeface="Calibri" pitchFamily="34" charset="0"/>
                        </a:rPr>
                        <a:t>Ε</a:t>
                      </a:r>
                      <a:r>
                        <a:rPr lang="en-US" sz="1400" b="0" i="0" u="none" strike="noStrike" dirty="0" smtClean="0">
                          <a:latin typeface="Calibri" pitchFamily="34" charset="0"/>
                        </a:rPr>
                        <a:t>.</a:t>
                      </a:r>
                      <a:r>
                        <a:rPr lang="el-GR" sz="1400" b="0" i="0" u="none" strike="noStrike" dirty="0" smtClean="0">
                          <a:latin typeface="Calibri" pitchFamily="34" charset="0"/>
                        </a:rPr>
                        <a:t> </a:t>
                      </a:r>
                      <a:r>
                        <a:rPr lang="el-GR" sz="1400" b="0" i="0" u="none" strike="noStrike" dirty="0">
                          <a:latin typeface="Calibri" pitchFamily="34" charset="0"/>
                        </a:rPr>
                        <a:t>Γρεβενών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718.000,00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722">
                <a:tc>
                  <a:txBody>
                    <a:bodyPr/>
                    <a:lstStyle/>
                    <a:p>
                      <a:pPr algn="l" fontAlgn="b"/>
                      <a:r>
                        <a:rPr lang="el-GR" sz="1400" b="0" i="0" u="none" strike="noStrike" dirty="0">
                          <a:latin typeface="+mn-lt"/>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600" b="1" i="0" u="none" strike="noStrike" dirty="0">
                          <a:solidFill>
                            <a:schemeClr val="accent3">
                              <a:lumMod val="60000"/>
                              <a:lumOff val="40000"/>
                            </a:schemeClr>
                          </a:solidFill>
                          <a:latin typeface="Calibri" pitchFamily="34" charset="0"/>
                        </a:rPr>
                        <a:t>Συνολικός Προϋπολογισμός έργων </a:t>
                      </a:r>
                      <a:r>
                        <a:rPr lang="el-GR" sz="1600" b="1" i="0" u="none" strike="noStrike" dirty="0" smtClean="0">
                          <a:solidFill>
                            <a:schemeClr val="accent3">
                              <a:lumMod val="60000"/>
                              <a:lumOff val="40000"/>
                            </a:schemeClr>
                          </a:solidFill>
                          <a:latin typeface="Calibri" pitchFamily="34" charset="0"/>
                        </a:rPr>
                        <a:t>οδοποιίας που </a:t>
                      </a:r>
                      <a:r>
                        <a:rPr lang="el-GR" sz="1600" b="1" i="0" u="none" strike="noStrike" dirty="0">
                          <a:solidFill>
                            <a:schemeClr val="accent3">
                              <a:lumMod val="60000"/>
                              <a:lumOff val="40000"/>
                            </a:schemeClr>
                          </a:solidFill>
                          <a:latin typeface="Calibri" pitchFamily="34" charset="0"/>
                        </a:rPr>
                        <a:t>βρίσκονται στο στάδιο της </a:t>
                      </a:r>
                      <a:r>
                        <a:rPr lang="el-GR" sz="1600" b="1" i="0" u="none" strike="noStrike" dirty="0" smtClean="0">
                          <a:solidFill>
                            <a:schemeClr val="accent3">
                              <a:lumMod val="60000"/>
                              <a:lumOff val="40000"/>
                            </a:schemeClr>
                          </a:solidFill>
                          <a:latin typeface="Calibri" pitchFamily="34" charset="0"/>
                        </a:rPr>
                        <a:t>διερεύνησης </a:t>
                      </a:r>
                      <a:r>
                        <a:rPr lang="el-GR" sz="1600" b="1" i="0" u="none" strike="noStrike" dirty="0">
                          <a:solidFill>
                            <a:schemeClr val="accent3">
                              <a:lumMod val="60000"/>
                              <a:lumOff val="40000"/>
                            </a:schemeClr>
                          </a:solidFill>
                          <a:latin typeface="Calibri" pitchFamily="34" charset="0"/>
                        </a:rPr>
                        <a:t>χρηματοδότησης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solidFill>
                            <a:schemeClr val="accent3">
                              <a:lumMod val="60000"/>
                              <a:lumOff val="40000"/>
                            </a:schemeClr>
                          </a:solidFill>
                          <a:latin typeface="Calibri" pitchFamily="34" charset="0"/>
                        </a:rPr>
                        <a:t>24.690.500,00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A66BC330-D664-4A55-89ED-E522BE592DDE}" type="slidenum">
              <a:rPr lang="el-GR" sz="1400" smtClean="0">
                <a:latin typeface="Calibri" pitchFamily="34" charset="0"/>
              </a:rPr>
              <a:pPr algn="ctr">
                <a:defRPr/>
              </a:pPr>
              <a:t>22</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p:cNvSpPr>
          <p:nvPr>
            <p:ph type="body" idx="1"/>
          </p:nvPr>
        </p:nvSpPr>
        <p:spPr>
          <a:xfrm>
            <a:off x="250825" y="1196975"/>
            <a:ext cx="7929563" cy="4525963"/>
          </a:xfrm>
        </p:spPr>
        <p:txBody>
          <a:bodyPr/>
          <a:lstStyle/>
          <a:p>
            <a:pPr algn="just">
              <a:lnSpc>
                <a:spcPct val="150000"/>
              </a:lnSpc>
              <a:buFont typeface="Wingdings" pitchFamily="2" charset="2"/>
              <a:buChar char="Ø"/>
            </a:pPr>
            <a:r>
              <a:rPr lang="el-GR" sz="2000" u="sng" smtClean="0">
                <a:latin typeface="Calibri" pitchFamily="34" charset="0"/>
              </a:rPr>
              <a:t>Από την τελευταία κατηγορία (Διερεύνηση Χρηματοδότησης για έργο) δόθηκε  διάθεση πίστωσης έως την 21/01/2021 για  6 έργα συνολικού προϋπολογισμού: 7.130.500,00 €.</a:t>
            </a:r>
            <a:r>
              <a:rPr lang="el-GR" sz="2000" smtClean="0">
                <a:latin typeface="Calibri" pitchFamily="34" charset="0"/>
              </a:rPr>
              <a:t> </a:t>
            </a:r>
          </a:p>
        </p:txBody>
      </p:sp>
      <p:sp>
        <p:nvSpPr>
          <p:cNvPr id="3"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2AFE8B32-7077-4566-BC10-72800EDEE930}" type="slidenum">
              <a:rPr lang="el-GR" sz="1400" smtClean="0">
                <a:latin typeface="Calibri" pitchFamily="34" charset="0"/>
              </a:rPr>
              <a:pPr algn="ctr">
                <a:defRPr/>
              </a:pPr>
              <a:t>23</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14313" y="1000125"/>
          <a:ext cx="8715436" cy="5200687"/>
        </p:xfrm>
        <a:graphic>
          <a:graphicData uri="http://schemas.openxmlformats.org/drawingml/2006/table">
            <a:tbl>
              <a:tblPr/>
              <a:tblGrid>
                <a:gridCol w="369298"/>
                <a:gridCol w="5969203"/>
                <a:gridCol w="2376935"/>
              </a:tblGrid>
              <a:tr h="571504">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Τίτλος Έργου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Προϋπολογισμός έργου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600079">
                <a:tc>
                  <a:txBody>
                    <a:bodyPr/>
                    <a:lstStyle/>
                    <a:p>
                      <a:pPr algn="ctr" fontAlgn="ctr"/>
                      <a:r>
                        <a:rPr lang="el-GR" sz="1400" b="0" i="0" u="none" strike="noStrike" dirty="0">
                          <a:latin typeface="Calibri" pitchFamily="34" charset="0"/>
                        </a:rPr>
                        <a:t>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Κατασκευή οδού Πτολεμαΐδα </a:t>
                      </a:r>
                      <a:r>
                        <a:rPr lang="el-GR" sz="1400" b="0" i="0" u="none" strike="noStrike" dirty="0" smtClean="0">
                          <a:latin typeface="Calibri" pitchFamily="34" charset="0"/>
                        </a:rPr>
                        <a:t>– Γαλάτεια – Ολυμπιάδα </a:t>
                      </a:r>
                      <a:r>
                        <a:rPr lang="el-GR" sz="1400" b="0" i="0" u="none" strike="noStrike" dirty="0">
                          <a:latin typeface="Calibri" pitchFamily="34" charset="0"/>
                        </a:rPr>
                        <a:t>(παράκαμψη οικισμών)</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10.230.000,00</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85766">
                <a:tc>
                  <a:txBody>
                    <a:bodyPr/>
                    <a:lstStyle/>
                    <a:p>
                      <a:pPr algn="ctr" fontAlgn="ctr"/>
                      <a:r>
                        <a:rPr lang="el-GR" sz="1400" b="0" i="0" u="none" strike="noStrike" dirty="0">
                          <a:latin typeface="Calibri" pitchFamily="34" charset="0"/>
                        </a:rPr>
                        <a:t>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οδού Πτολεμαΐδας </a:t>
                      </a:r>
                      <a:r>
                        <a:rPr lang="el-GR" sz="1400" b="0" i="0" u="none" strike="noStrike" dirty="0" smtClean="0">
                          <a:latin typeface="Calibri" pitchFamily="34" charset="0"/>
                        </a:rPr>
                        <a:t>- Ασβεστόπετρας</a:t>
                      </a:r>
                      <a:endParaRPr lang="el-GR" sz="1400" b="0"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2.100.000,00</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428628">
                <a:tc>
                  <a:txBody>
                    <a:bodyPr/>
                    <a:lstStyle/>
                    <a:p>
                      <a:pPr algn="ctr" fontAlgn="ctr"/>
                      <a:r>
                        <a:rPr lang="el-GR" sz="1400" b="0" i="0" u="none" strike="noStrike" dirty="0">
                          <a:latin typeface="Calibri" pitchFamily="34" charset="0"/>
                        </a:rPr>
                        <a:t>3</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οδικών συνδέσεων </a:t>
                      </a:r>
                      <a:r>
                        <a:rPr lang="el-GR" sz="1400" b="1" i="0" u="none" strike="noStrike" dirty="0">
                          <a:latin typeface="Calibri" pitchFamily="34" charset="0"/>
                        </a:rPr>
                        <a:t>Πενταβρύσου </a:t>
                      </a:r>
                      <a:endParaRPr lang="el-GR" sz="1400" b="0"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1.850.000,00</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71504">
                <a:tc>
                  <a:txBody>
                    <a:bodyPr/>
                    <a:lstStyle/>
                    <a:p>
                      <a:pPr algn="ctr" fontAlgn="ctr"/>
                      <a:r>
                        <a:rPr lang="el-GR" sz="1400" b="0" i="0" u="none" strike="noStrike" dirty="0">
                          <a:latin typeface="Calibri" pitchFamily="34" charset="0"/>
                        </a:rPr>
                        <a:t>4</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επαρχιακής οδού Κοζάνης – Αιανής στο τμήμα Πρωτοχωρίου - Λευκοπηγής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700.000,00</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71504">
                <a:tc>
                  <a:txBody>
                    <a:bodyPr/>
                    <a:lstStyle/>
                    <a:p>
                      <a:pPr algn="ctr" fontAlgn="ctr"/>
                      <a:r>
                        <a:rPr lang="el-GR" sz="1400" b="0" i="0" u="none" strike="noStrike" dirty="0">
                          <a:latin typeface="Calibri" pitchFamily="34" charset="0"/>
                        </a:rPr>
                        <a:t>5</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επαρχιακής οδού Κοζάνης – Αιανής στο τμήμα Κοζάνη –</a:t>
                      </a:r>
                      <a:r>
                        <a:rPr lang="el-GR" sz="1400" b="0" i="0" u="none" strike="noStrike" dirty="0" smtClean="0">
                          <a:latin typeface="Calibri" pitchFamily="34" charset="0"/>
                        </a:rPr>
                        <a:t>Λευκόβρυση</a:t>
                      </a:r>
                      <a:endParaRPr lang="el-GR" sz="1400" b="0"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1.330.000,00</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428628">
                <a:tc>
                  <a:txBody>
                    <a:bodyPr/>
                    <a:lstStyle/>
                    <a:p>
                      <a:pPr algn="ctr" fontAlgn="ctr"/>
                      <a:r>
                        <a:rPr lang="el-GR" sz="1400" b="0" i="0" u="none" strike="noStrike" dirty="0">
                          <a:latin typeface="Calibri" pitchFamily="34" charset="0"/>
                        </a:rPr>
                        <a:t>6</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Παραλίμνια χάραξη  - Βόρειο τμήμα</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30.000.000,00</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57190">
                <a:tc>
                  <a:txBody>
                    <a:bodyPr/>
                    <a:lstStyle/>
                    <a:p>
                      <a:pPr algn="ctr" fontAlgn="ctr"/>
                      <a:r>
                        <a:rPr lang="el-GR" sz="1400" b="0" i="0" u="none" strike="noStrike" dirty="0">
                          <a:latin typeface="Calibri" pitchFamily="34" charset="0"/>
                        </a:rPr>
                        <a:t>7</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Παραλίμνια χάραξη  - Νότιο  τμήμα</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3.200.000,00</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71504">
                <a:tc>
                  <a:txBody>
                    <a:bodyPr/>
                    <a:lstStyle/>
                    <a:p>
                      <a:pPr algn="ctr" fontAlgn="ctr"/>
                      <a:r>
                        <a:rPr lang="el-GR" sz="1400" b="0" i="0" u="none" strike="noStrike" dirty="0">
                          <a:latin typeface="Calibri" pitchFamily="34" charset="0"/>
                        </a:rPr>
                        <a:t>8</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Υποδομές για τη στήριξη της επιχειρηματικότητας στην ΠΕ Κοζάνης </a:t>
                      </a:r>
                      <a:r>
                        <a:rPr lang="el-GR" sz="1400" b="0" i="0" u="none" strike="noStrike" dirty="0" smtClean="0">
                          <a:latin typeface="Calibri" pitchFamily="34" charset="0"/>
                        </a:rPr>
                        <a:t>(</a:t>
                      </a:r>
                      <a:r>
                        <a:rPr lang="el-GR" sz="1400" b="1" i="0" u="none" strike="noStrike" dirty="0" smtClean="0">
                          <a:latin typeface="Calibri" pitchFamily="34" charset="0"/>
                        </a:rPr>
                        <a:t>Γ' </a:t>
                      </a:r>
                      <a:r>
                        <a:rPr lang="el-GR" sz="1400" b="1" i="0" u="none" strike="noStrike" dirty="0">
                          <a:latin typeface="Calibri" pitchFamily="34" charset="0"/>
                        </a:rPr>
                        <a:t>φάση</a:t>
                      </a:r>
                      <a:r>
                        <a:rPr lang="el-GR" sz="1400" b="0" i="0" u="none" strike="noStrike" dirty="0">
                          <a:latin typeface="Calibri" pitchFamily="34" charset="0"/>
                        </a:rPr>
                        <a:t>)</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95" marR="8895" marT="889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380">
                <a:tc>
                  <a:txBody>
                    <a:bodyPr/>
                    <a:lstStyle/>
                    <a:p>
                      <a:pPr algn="l" fontAlgn="b"/>
                      <a:r>
                        <a:rPr lang="el-GR" sz="1400" b="0" i="0" u="none" strike="noStrike" dirty="0">
                          <a:latin typeface="+mn-lt"/>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600" b="1" i="0" u="none" strike="noStrike" dirty="0">
                          <a:solidFill>
                            <a:schemeClr val="accent5">
                              <a:lumMod val="60000"/>
                              <a:lumOff val="40000"/>
                            </a:schemeClr>
                          </a:solidFill>
                          <a:latin typeface="Calibri" pitchFamily="34" charset="0"/>
                        </a:rPr>
                        <a:t>Συνολικός Προϋπολογισμός </a:t>
                      </a:r>
                      <a:r>
                        <a:rPr lang="el-GR" sz="1600" b="1" i="0" u="none" strike="noStrike" dirty="0" smtClean="0">
                          <a:solidFill>
                            <a:schemeClr val="accent5">
                              <a:lumMod val="60000"/>
                              <a:lumOff val="40000"/>
                            </a:schemeClr>
                          </a:solidFill>
                          <a:latin typeface="Calibri" pitchFamily="34" charset="0"/>
                        </a:rPr>
                        <a:t>έργων οδοποιίας </a:t>
                      </a:r>
                      <a:r>
                        <a:rPr lang="el-GR" sz="1600" b="1" i="0" u="none" strike="noStrike" dirty="0">
                          <a:solidFill>
                            <a:schemeClr val="accent5">
                              <a:lumMod val="60000"/>
                              <a:lumOff val="40000"/>
                            </a:schemeClr>
                          </a:solidFill>
                          <a:latin typeface="Calibri" pitchFamily="34" charset="0"/>
                        </a:rPr>
                        <a:t>για τα οποία εκπονούνται μελέτες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solidFill>
                            <a:schemeClr val="accent5">
                              <a:lumMod val="60000"/>
                              <a:lumOff val="40000"/>
                            </a:schemeClr>
                          </a:solidFill>
                          <a:latin typeface="Calibri" pitchFamily="34" charset="0"/>
                        </a:rPr>
                        <a:t>49.410.000,00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2 - Ορθογώνιο"/>
          <p:cNvSpPr/>
          <p:nvPr/>
        </p:nvSpPr>
        <p:spPr>
          <a:xfrm>
            <a:off x="0" y="0"/>
            <a:ext cx="62865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latin typeface="Calibri" pitchFamily="34" charset="0"/>
              </a:rPr>
              <a:t> </a:t>
            </a:r>
            <a:r>
              <a:rPr lang="el-GR" sz="2800" dirty="0">
                <a:solidFill>
                  <a:schemeClr val="bg1"/>
                </a:solidFill>
                <a:latin typeface="Calibri" pitchFamily="34" charset="0"/>
              </a:rPr>
              <a:t>ΕΡΓΑ ΟΔΟΠΟΙΙΑΣ</a:t>
            </a:r>
          </a:p>
        </p:txBody>
      </p:sp>
      <p:sp>
        <p:nvSpPr>
          <p:cNvPr id="4" name="3 - Ορθογώνιο"/>
          <p:cNvSpPr/>
          <p:nvPr/>
        </p:nvSpPr>
        <p:spPr>
          <a:xfrm>
            <a:off x="6286500" y="0"/>
            <a:ext cx="285750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700"/>
              </a:spcBef>
              <a:spcAft>
                <a:spcPts val="0"/>
              </a:spcAft>
              <a:buClr>
                <a:schemeClr val="accent2"/>
              </a:buClr>
              <a:buSzPct val="60000"/>
              <a:defRPr/>
            </a:pPr>
            <a:r>
              <a:rPr lang="el-GR" sz="2000" dirty="0">
                <a:solidFill>
                  <a:schemeClr val="bg1"/>
                </a:solidFill>
                <a:latin typeface="Calibri" pitchFamily="34" charset="0"/>
              </a:rPr>
              <a:t>ΕΡΓΑ ΓΙΑ ΤΑ ΟΠΟΙΑ ΕΚΠΟΝΟΥΝΤΑΙ ΜΕΛΕΤΕΣ</a:t>
            </a:r>
          </a:p>
        </p:txBody>
      </p:sp>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7C967458-17C8-4AC0-B9DA-3D0119F26F8E}" type="slidenum">
              <a:rPr lang="el-GR" sz="1400" smtClean="0">
                <a:latin typeface="Calibri" pitchFamily="34" charset="0"/>
              </a:rPr>
              <a:pPr algn="ctr">
                <a:defRPr/>
              </a:pPr>
              <a:t>24</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62865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 </a:t>
            </a:r>
            <a:r>
              <a:rPr lang="el-GR" sz="2800" dirty="0">
                <a:solidFill>
                  <a:schemeClr val="bg1"/>
                </a:solidFill>
                <a:latin typeface="Calibri" pitchFamily="34" charset="0"/>
              </a:rPr>
              <a:t>ΕΡΓΑ ΟΔΟΠΟΙΙΑΣ</a:t>
            </a:r>
          </a:p>
        </p:txBody>
      </p:sp>
      <p:sp>
        <p:nvSpPr>
          <p:cNvPr id="3" name="2 - Ορθογώνιο"/>
          <p:cNvSpPr/>
          <p:nvPr/>
        </p:nvSpPr>
        <p:spPr>
          <a:xfrm>
            <a:off x="6286500" y="0"/>
            <a:ext cx="285750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700"/>
              </a:spcBef>
              <a:spcAft>
                <a:spcPts val="0"/>
              </a:spcAft>
              <a:buClr>
                <a:schemeClr val="accent2"/>
              </a:buClr>
              <a:buSzPct val="60000"/>
              <a:defRPr/>
            </a:pPr>
            <a:r>
              <a:rPr lang="el-GR" sz="1600" dirty="0">
                <a:solidFill>
                  <a:schemeClr val="bg1"/>
                </a:solidFill>
              </a:rPr>
              <a:t> </a:t>
            </a:r>
            <a:r>
              <a:rPr lang="el-GR" sz="1600" dirty="0">
                <a:solidFill>
                  <a:schemeClr val="bg1"/>
                </a:solidFill>
                <a:latin typeface="Calibri" pitchFamily="34" charset="0"/>
              </a:rPr>
              <a:t>ΕΡΓΑ ΓΙΑ ΤΑ ΟΠΟΙΑ ΟΙ ΜΕΛΕΤΕΣ ΥΠΟΒΛΗΘΗΚΑΝ ΠΡΟΣ ΧΡΗΜΑΤΟΔΟΤΗΣΗ</a:t>
            </a:r>
          </a:p>
        </p:txBody>
      </p:sp>
      <p:graphicFrame>
        <p:nvGraphicFramePr>
          <p:cNvPr id="22574" name="Group 46"/>
          <p:cNvGraphicFramePr>
            <a:graphicFrameLocks noGrp="1"/>
          </p:cNvGraphicFramePr>
          <p:nvPr/>
        </p:nvGraphicFramePr>
        <p:xfrm>
          <a:off x="285750" y="908050"/>
          <a:ext cx="8572500" cy="5169542"/>
        </p:xfrm>
        <a:graphic>
          <a:graphicData uri="http://schemas.openxmlformats.org/drawingml/2006/table">
            <a:tbl>
              <a:tblPr/>
              <a:tblGrid>
                <a:gridCol w="376238"/>
                <a:gridCol w="4481512"/>
                <a:gridCol w="1878013"/>
                <a:gridCol w="1836737"/>
              </a:tblGrid>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έργου</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900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Βελτίωση υφιστάμενης οδού από τη διασταύρωση Φούφα –Δροσερού στο Βαρυκό μέχρι τα όρια του Νομού</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2.800.000,00</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Υποβολή επικαιροποίησης μελέτης στους </a:t>
                      </a:r>
                      <a:r>
                        <a:rPr kumimoji="0" lang="el-GR" sz="1400" b="1" i="0" u="none" strike="noStrike" cap="none" normalizeH="0" baseline="0" smtClean="0">
                          <a:ln>
                            <a:noFill/>
                          </a:ln>
                          <a:solidFill>
                            <a:schemeClr val="tx1"/>
                          </a:solidFill>
                          <a:effectLst/>
                          <a:latin typeface="Calibri" pitchFamily="34" charset="0"/>
                          <a:cs typeface="Arial" charset="0"/>
                        </a:rPr>
                        <a:t>ΚΑΠ</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Κατασκευή οδού Χρυσαυγή –Τρίκορφο</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1.815.000,00</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85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Βελτίωση επαρχιακής οδού από διασταύρωση Εθνικής οδού Κοζάνης –Σερβίων έως Βελβεντό.</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5.000.000,00</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85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cs typeface="Arial" charset="0"/>
                        </a:rPr>
                        <a:t>Βελτίωση - ασφαλτόστρωση δρόμου από Τ.Κ. Λιβερών προς Τ.Κ. Ασβεστόπετρας</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607.600,00</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43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Κατασκευής γέφυρας στο Επ. οδικό δίκτυο Καισάρειας –Αιανής στη θέση «Χάνδακας»</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3.350.000,00</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90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 </a:t>
                      </a:r>
                    </a:p>
                  </a:txBody>
                  <a:tcPr marL="8895" marR="8895" marT="88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CF059"/>
                          </a:solidFill>
                          <a:effectLst/>
                          <a:latin typeface="Calibri" pitchFamily="34" charset="0"/>
                          <a:cs typeface="Arial" charset="0"/>
                        </a:rPr>
                        <a:t>Συνολικός Προϋπολογισμός έργων οδοποιίας  των οποίων οι μελέτες υποβλήθηκαν προς χρηματοδότηση </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CF059"/>
                          </a:solidFill>
                          <a:effectLst/>
                          <a:latin typeface="Calibri" pitchFamily="34" charset="0"/>
                          <a:cs typeface="Arial" charset="0"/>
                        </a:rPr>
                        <a:t>13.572.600,00</a:t>
                      </a:r>
                    </a:p>
                  </a:txBody>
                  <a:tcPr marL="8895" marR="8895" marT="88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2720EA42-B4FF-4450-B0C8-641474807439}" type="slidenum">
              <a:rPr lang="el-GR" sz="1400" smtClean="0">
                <a:latin typeface="Calibri" pitchFamily="34" charset="0"/>
              </a:rPr>
              <a:pPr algn="ctr">
                <a:defRPr/>
              </a:pPr>
              <a:t>25</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5357813"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 </a:t>
            </a:r>
            <a:r>
              <a:rPr lang="el-GR" sz="2800" dirty="0">
                <a:solidFill>
                  <a:schemeClr val="bg1"/>
                </a:solidFill>
                <a:latin typeface="Calibri" pitchFamily="34" charset="0"/>
              </a:rPr>
              <a:t>ΕΡΓΑ ΟΔΟΠΟΙΙΑΣ</a:t>
            </a:r>
          </a:p>
        </p:txBody>
      </p:sp>
      <p:sp>
        <p:nvSpPr>
          <p:cNvPr id="3" name="2 - Ορθογώνιο"/>
          <p:cNvSpPr/>
          <p:nvPr/>
        </p:nvSpPr>
        <p:spPr>
          <a:xfrm>
            <a:off x="5357813" y="0"/>
            <a:ext cx="3786187"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700"/>
              </a:spcBef>
              <a:buClr>
                <a:schemeClr val="accent2"/>
              </a:buClr>
              <a:buSzPct val="60000"/>
              <a:defRPr/>
            </a:pPr>
            <a:r>
              <a:rPr lang="el-GR" sz="1400">
                <a:solidFill>
                  <a:schemeClr val="bg1"/>
                </a:solidFill>
                <a:latin typeface="Calibri" pitchFamily="34" charset="0"/>
                <a:cs typeface="Arial" charset="0"/>
              </a:rPr>
              <a:t>ΔΙΕΡΕΥΝΗΣΗ ΧΡΗΜΑΤΟΔΟΤΗΣΗΣ ΓΙΑ ΕΚΠΟΝΗΣΗ  Η ΕΠΙΚΑΙΡΟΠΟΙΗΣΗ ΜΕΛΕΤΗΣ</a:t>
            </a:r>
          </a:p>
        </p:txBody>
      </p:sp>
      <p:graphicFrame>
        <p:nvGraphicFramePr>
          <p:cNvPr id="4" name="3 - Πίνακας"/>
          <p:cNvGraphicFramePr>
            <a:graphicFrameLocks noGrp="1"/>
          </p:cNvGraphicFramePr>
          <p:nvPr/>
        </p:nvGraphicFramePr>
        <p:xfrm>
          <a:off x="357188" y="1000125"/>
          <a:ext cx="8429684" cy="5643602"/>
        </p:xfrm>
        <a:graphic>
          <a:graphicData uri="http://schemas.openxmlformats.org/drawingml/2006/table">
            <a:tbl>
              <a:tblPr/>
              <a:tblGrid>
                <a:gridCol w="357190"/>
                <a:gridCol w="5773491"/>
                <a:gridCol w="2299003"/>
              </a:tblGrid>
              <a:tr h="474216">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Τίτλος Έργου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Προϋπολογισμός έργου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477">
                <a:tc>
                  <a:txBody>
                    <a:bodyPr/>
                    <a:lstStyle/>
                    <a:p>
                      <a:pPr algn="ctr" fontAlgn="ctr"/>
                      <a:r>
                        <a:rPr lang="el-GR" sz="1400" b="0" i="0" u="none" strike="noStrike" dirty="0">
                          <a:latin typeface="Calibri" pitchFamily="34" charset="0"/>
                        </a:rPr>
                        <a:t>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Οδική σύνδεση ΖΕΠ -Πανεπιστημίου με ισόπεδο κόμβο στην Ε.Ο. Κοζάνης -Ιωαννίνων</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2.775.000,00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8299">
                <a:tc>
                  <a:txBody>
                    <a:bodyPr/>
                    <a:lstStyle/>
                    <a:p>
                      <a:pPr algn="ctr" fontAlgn="ctr"/>
                      <a:r>
                        <a:rPr lang="el-GR" sz="1400" b="0" i="0" u="none" strike="noStrike" dirty="0">
                          <a:latin typeface="Calibri" pitchFamily="34" charset="0"/>
                        </a:rPr>
                        <a:t>2</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Διαμόρφωση δρόμου από Τ.Κ. Ερμακιάς για τον ορεινό όγκο Βερμίου Ν</a:t>
                      </a:r>
                      <a:r>
                        <a:rPr lang="el-GR" sz="1400" b="0" i="0" u="none" strike="noStrike" dirty="0" smtClean="0">
                          <a:latin typeface="Calibri" pitchFamily="34" charset="0"/>
                        </a:rPr>
                        <a:t>. Κοζάνης</a:t>
                      </a:r>
                      <a:endParaRPr lang="el-GR" sz="1400" b="0" i="0" u="none" strike="noStrike" dirty="0">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3.135.000,00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8299">
                <a:tc>
                  <a:txBody>
                    <a:bodyPr/>
                    <a:lstStyle/>
                    <a:p>
                      <a:pPr algn="ctr" fontAlgn="ctr"/>
                      <a:r>
                        <a:rPr lang="el-GR" sz="1400" b="0" i="0" u="none" strike="noStrike" dirty="0">
                          <a:latin typeface="Calibri" pitchFamily="34" charset="0"/>
                        </a:rPr>
                        <a:t>3</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υφιστάμενης οδού από τη διασταύρωση της οδού Παλαιογράτσανο – Καταφύγι ως τα όρια του Νομού Πιερίας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4.050.000,00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8299">
                <a:tc>
                  <a:txBody>
                    <a:bodyPr/>
                    <a:lstStyle/>
                    <a:p>
                      <a:pPr algn="ctr" fontAlgn="ctr"/>
                      <a:r>
                        <a:rPr lang="el-GR" sz="1400" b="0" i="0" u="none" strike="noStrike" dirty="0">
                          <a:latin typeface="Calibri" pitchFamily="34" charset="0"/>
                        </a:rPr>
                        <a:t>4</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υφιστάμενης οδού από την Καστανιά έως τα όρια νομού Πιερίας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7.200.000,00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49">
                <a:tc>
                  <a:txBody>
                    <a:bodyPr/>
                    <a:lstStyle/>
                    <a:p>
                      <a:pPr algn="ctr" fontAlgn="ctr"/>
                      <a:r>
                        <a:rPr lang="el-GR" sz="1400" b="0" i="0" u="none" strike="noStrike" dirty="0">
                          <a:latin typeface="Calibri" pitchFamily="34" charset="0"/>
                        </a:rPr>
                        <a:t>5</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οδού Γαλατινής -Σκήτης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5.915.000,00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49">
                <a:tc>
                  <a:txBody>
                    <a:bodyPr/>
                    <a:lstStyle/>
                    <a:p>
                      <a:pPr algn="ctr" fontAlgn="ctr"/>
                      <a:r>
                        <a:rPr lang="el-GR" sz="1400" b="0" i="0" u="none" strike="noStrike" dirty="0">
                          <a:latin typeface="Calibri" pitchFamily="34" charset="0"/>
                        </a:rPr>
                        <a:t>6</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Παράκαμψη Σιάτιστας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4.800.000,00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49">
                <a:tc>
                  <a:txBody>
                    <a:bodyPr/>
                    <a:lstStyle/>
                    <a:p>
                      <a:pPr algn="ctr" fontAlgn="ctr"/>
                      <a:r>
                        <a:rPr lang="el-GR" sz="1400" b="0" i="0" u="none" strike="noStrike" dirty="0">
                          <a:latin typeface="Calibri" pitchFamily="34" charset="0"/>
                        </a:rPr>
                        <a:t>7</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οδού από Μηλιά έως Κερασιά</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8299">
                <a:tc>
                  <a:txBody>
                    <a:bodyPr/>
                    <a:lstStyle/>
                    <a:p>
                      <a:pPr algn="ctr" fontAlgn="ctr"/>
                      <a:r>
                        <a:rPr lang="el-GR" sz="1400" b="0" i="0" u="none" strike="noStrike" dirty="0">
                          <a:latin typeface="Calibri" pitchFamily="34" charset="0"/>
                        </a:rPr>
                        <a:t>8</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Διασύνδεση επαρχιακού δικτύου Προσήλιου –Τρανόβαλτου με χώρο Αγίου Χριστοφόρου</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382">
                <a:tc>
                  <a:txBody>
                    <a:bodyPr/>
                    <a:lstStyle/>
                    <a:p>
                      <a:pPr algn="ctr" fontAlgn="ctr"/>
                      <a:r>
                        <a:rPr lang="el-GR" sz="1400" b="0" i="0" u="none" strike="noStrike" dirty="0">
                          <a:latin typeface="Calibri" pitchFamily="34" charset="0"/>
                        </a:rPr>
                        <a:t>9</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Μελέτη κατασκευής περιφερειακού δρόμου Σιάτιστας με δημιουργία κόμβων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49">
                <a:tc>
                  <a:txBody>
                    <a:bodyPr/>
                    <a:lstStyle/>
                    <a:p>
                      <a:pPr algn="ctr" fontAlgn="ctr"/>
                      <a:r>
                        <a:rPr lang="el-GR" sz="1400" b="0" i="0" u="none" strike="noStrike" dirty="0">
                          <a:latin typeface="Calibri" pitchFamily="34" charset="0"/>
                        </a:rPr>
                        <a:t>10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Πύργοι – Κομνηνά – Ανατολικό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149">
                <a:tc>
                  <a:txBody>
                    <a:bodyPr/>
                    <a:lstStyle/>
                    <a:p>
                      <a:pPr algn="ctr" fontAlgn="ctr"/>
                      <a:r>
                        <a:rPr lang="el-GR" sz="1400" b="0" i="0" u="none" strike="noStrike" dirty="0">
                          <a:latin typeface="Calibri" pitchFamily="34" charset="0"/>
                        </a:rPr>
                        <a:t>11</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Κατασκευή οδού Γαλατινή - Κόμβος Εορδαίας</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7586">
                <a:tc>
                  <a:txBody>
                    <a:bodyPr/>
                    <a:lstStyle/>
                    <a:p>
                      <a:pPr algn="l" fontAlgn="b"/>
                      <a:r>
                        <a:rPr lang="el-GR" sz="1400" b="0" i="0" u="none" strike="noStrike" dirty="0">
                          <a:latin typeface="Calibri" pitchFamily="34" charset="0"/>
                        </a:rPr>
                        <a:t> </a:t>
                      </a:r>
                    </a:p>
                  </a:txBody>
                  <a:tcPr marL="8895" marR="8895" marT="8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600" b="1" i="0" u="none" strike="noStrike" dirty="0">
                          <a:solidFill>
                            <a:schemeClr val="accent6">
                              <a:lumMod val="60000"/>
                              <a:lumOff val="40000"/>
                            </a:schemeClr>
                          </a:solidFill>
                          <a:latin typeface="Calibri" pitchFamily="34" charset="0"/>
                        </a:rPr>
                        <a:t>Συνολικός Προϋπολογισμός </a:t>
                      </a:r>
                      <a:r>
                        <a:rPr lang="el-GR" sz="1600" b="1" i="0" u="none" strike="noStrike" dirty="0" smtClean="0">
                          <a:solidFill>
                            <a:schemeClr val="accent6">
                              <a:lumMod val="60000"/>
                              <a:lumOff val="40000"/>
                            </a:schemeClr>
                          </a:solidFill>
                          <a:latin typeface="Calibri" pitchFamily="34" charset="0"/>
                        </a:rPr>
                        <a:t>έργων για τα οποία</a:t>
                      </a:r>
                      <a:r>
                        <a:rPr lang="el-GR" sz="1600" b="1" i="0" u="none" strike="noStrike" baseline="0" dirty="0" smtClean="0">
                          <a:solidFill>
                            <a:schemeClr val="accent6">
                              <a:lumMod val="60000"/>
                              <a:lumOff val="40000"/>
                            </a:schemeClr>
                          </a:solidFill>
                          <a:latin typeface="Calibri" pitchFamily="34" charset="0"/>
                        </a:rPr>
                        <a:t> απαιτείται χρηματοδότηση για εκπόνηση ή επικαιροποίηση μελέτης</a:t>
                      </a:r>
                      <a:endParaRPr lang="el-GR" sz="1600" b="1" i="0" u="none" strike="noStrike" dirty="0">
                        <a:solidFill>
                          <a:schemeClr val="accent6">
                            <a:lumMod val="60000"/>
                            <a:lumOff val="40000"/>
                          </a:schemeClr>
                        </a:solidFill>
                        <a:latin typeface="Calibri" pitchFamily="34" charset="0"/>
                      </a:endParaRP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800" b="1" i="0" u="none" strike="noStrike" dirty="0">
                          <a:solidFill>
                            <a:schemeClr val="accent6">
                              <a:lumMod val="60000"/>
                              <a:lumOff val="40000"/>
                            </a:schemeClr>
                          </a:solidFill>
                          <a:latin typeface="Calibri" pitchFamily="34" charset="0"/>
                        </a:rPr>
                        <a:t>27.875.000,00</a:t>
                      </a:r>
                    </a:p>
                  </a:txBody>
                  <a:tcPr marL="8895" marR="8895" marT="8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1F1925F6-F468-4CF0-95CD-CDD873633116}" type="slidenum">
              <a:rPr lang="el-GR" sz="1400" smtClean="0">
                <a:latin typeface="Calibri" pitchFamily="34" charset="0"/>
              </a:rPr>
              <a:pPr algn="ctr">
                <a:defRPr/>
              </a:pPr>
              <a:t>26</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62865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latin typeface="Calibri" pitchFamily="34" charset="0"/>
              </a:rPr>
              <a:t>ΜΕΛΕΤΕΣ ΟΔΟΠΟΙΙΑΣ</a:t>
            </a:r>
          </a:p>
        </p:txBody>
      </p:sp>
      <p:sp>
        <p:nvSpPr>
          <p:cNvPr id="3" name="2 - Ορθογώνιο"/>
          <p:cNvSpPr/>
          <p:nvPr/>
        </p:nvSpPr>
        <p:spPr>
          <a:xfrm>
            <a:off x="6286500" y="0"/>
            <a:ext cx="2857500" cy="85725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700"/>
              </a:spcBef>
              <a:spcAft>
                <a:spcPts val="0"/>
              </a:spcAft>
              <a:buClr>
                <a:schemeClr val="accent2"/>
              </a:buClr>
              <a:buSzPct val="60000"/>
              <a:defRPr/>
            </a:pPr>
            <a:r>
              <a:rPr lang="el-GR" sz="2000" dirty="0">
                <a:solidFill>
                  <a:schemeClr val="bg1"/>
                </a:solidFill>
                <a:latin typeface="Calibri" pitchFamily="34" charset="0"/>
              </a:rPr>
              <a:t>ΥΛΟΠΟΙΗΣΗ</a:t>
            </a:r>
          </a:p>
        </p:txBody>
      </p:sp>
      <p:graphicFrame>
        <p:nvGraphicFramePr>
          <p:cNvPr id="24635" name="Group 59"/>
          <p:cNvGraphicFramePr>
            <a:graphicFrameLocks noGrp="1"/>
          </p:cNvGraphicFramePr>
          <p:nvPr/>
        </p:nvGraphicFramePr>
        <p:xfrm>
          <a:off x="214313" y="1100138"/>
          <a:ext cx="8643937" cy="5199113"/>
        </p:xfrm>
        <a:graphic>
          <a:graphicData uri="http://schemas.openxmlformats.org/drawingml/2006/table">
            <a:tbl>
              <a:tblPr/>
              <a:tblGrid>
                <a:gridCol w="357187"/>
                <a:gridCol w="3638550"/>
                <a:gridCol w="1743075"/>
                <a:gridCol w="1643063"/>
                <a:gridCol w="1262062"/>
              </a:tblGrid>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Arial" charset="0"/>
                        </a:rPr>
                        <a:t>α</a:t>
                      </a:r>
                      <a:r>
                        <a:rPr kumimoji="0" lang="en-US" sz="1600" b="0" i="0" u="none" strike="noStrike" cap="none" normalizeH="0" baseline="0" smtClean="0">
                          <a:ln>
                            <a:noFill/>
                          </a:ln>
                          <a:solidFill>
                            <a:schemeClr val="tx1"/>
                          </a:solidFill>
                          <a:effectLst/>
                          <a:latin typeface="Calibri" pitchFamily="34" charset="0"/>
                          <a:cs typeface="Arial" charset="0"/>
                        </a:rPr>
                        <a:t>/</a:t>
                      </a:r>
                      <a:r>
                        <a:rPr kumimoji="0" lang="el-GR" sz="1600" b="0" i="0" u="none" strike="noStrike" cap="none" normalizeH="0" baseline="0" smtClean="0">
                          <a:ln>
                            <a:noFill/>
                          </a:ln>
                          <a:solidFill>
                            <a:schemeClr val="tx1"/>
                          </a:solidFill>
                          <a:effectLst/>
                          <a:latin typeface="Calibri" pitchFamily="34" charset="0"/>
                          <a:cs typeface="Arial" charset="0"/>
                        </a:rPr>
                        <a:t>α</a:t>
                      </a: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Μελέτης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μελέτης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Μελέτες κυκλικών ισόπεδων κόμβων Κ1,Κ2,Κ3 της οδού Δυτικής Εορδαίας.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97.714,00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r>
                        <a:rPr kumimoji="0" lang="el-GR" sz="1400" b="0" i="0" u="none" strike="noStrike" cap="none" normalizeH="0" baseline="0" smtClean="0">
                          <a:ln>
                            <a:noFill/>
                          </a:ln>
                          <a:solidFill>
                            <a:schemeClr val="tx1"/>
                          </a:solidFill>
                          <a:effectLst/>
                          <a:latin typeface="Arial" charset="0"/>
                          <a:cs typeface="Arial" charset="0"/>
                        </a:rPr>
                        <a:t>ΕΑΠ</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Εκπόνηση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κατασκευής νέας γέφυρας στον ποταμό Μύριχο κατά μήκος της Επαρχιακής Οδού Εράτυρας - Πελεκάνου</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290.263,02</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041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br>
                        <a:rPr kumimoji="0" lang="el-GR" sz="1400" b="0" i="0" u="none" strike="noStrike" cap="none" normalizeH="0" baseline="0" smtClean="0">
                          <a:ln>
                            <a:noFill/>
                          </a:ln>
                          <a:solidFill>
                            <a:schemeClr val="tx1"/>
                          </a:solidFill>
                          <a:effectLst/>
                          <a:latin typeface="Calibri" pitchFamily="34" charset="0"/>
                          <a:cs typeface="Arial" charset="0"/>
                        </a:rPr>
                      </a:br>
                      <a:r>
                        <a:rPr kumimoji="0" lang="el-GR" sz="1400" b="0" i="0" u="none" strike="noStrike" cap="none" normalizeH="0" baseline="0" smtClean="0">
                          <a:ln>
                            <a:noFill/>
                          </a:ln>
                          <a:solidFill>
                            <a:schemeClr val="tx1"/>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572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Δημιουργία μητρώου γέφυρας Ρυμνίου,ως προς τα χαρακτηριστικά ασφαλείας χρηστών της οδού και προτάσεις για την αντιμετώπιση μόνιμης στήριξης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29.946,00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041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br>
                        <a:rPr kumimoji="0" lang="el-GR" sz="1400" b="0" i="0" u="none" strike="noStrike" cap="none" normalizeH="0" baseline="0" smtClean="0">
                          <a:ln>
                            <a:noFill/>
                          </a:ln>
                          <a:solidFill>
                            <a:schemeClr val="tx1"/>
                          </a:solidFill>
                          <a:effectLst/>
                          <a:latin typeface="Calibri" pitchFamily="34" charset="0"/>
                          <a:cs typeface="Arial" charset="0"/>
                        </a:rPr>
                      </a:br>
                      <a:r>
                        <a:rPr kumimoji="0" lang="el-GR" sz="1400" b="0" i="0" u="none" strike="noStrike" cap="none" normalizeH="0" baseline="0" smtClean="0">
                          <a:ln>
                            <a:noFill/>
                          </a:ln>
                          <a:solidFill>
                            <a:schemeClr val="tx1"/>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Σύνταξη μελέτης για την αποκατάσταση κατολίσθησης στο δρόμο Βελβεντό -Καταφύγι στην Χ.Θ.13+150 έως 13+370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21.390,00</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r>
                        <a:rPr kumimoji="0" lang="el-GR" sz="1400" b="0" i="0" u="none" strike="noStrike" cap="none" normalizeH="0" baseline="0" smtClean="0">
                          <a:ln>
                            <a:noFill/>
                          </a:ln>
                          <a:solidFill>
                            <a:schemeClr val="tx1"/>
                          </a:solidFill>
                          <a:effectLst/>
                          <a:latin typeface="Arial" charset="0"/>
                          <a:cs typeface="Arial" charset="0"/>
                        </a:rPr>
                        <a:t>ΚΑΠ</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αποκατάστασης τοπικών φθορών στην οδό Βελβεντό -Καταφύγι</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74.133,93</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ΣΑΜΠ 041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6</a:t>
                      </a: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Δημιουργία μητρώου   γεφυρών μετά από έλεγχο από την ΕΓΝΑΤΙΑ Α.Ε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Calibri" pitchFamily="34" charset="0"/>
                        <a:cs typeface="Arial" charset="0"/>
                      </a:endParaRPr>
                    </a:p>
                  </a:txBody>
                  <a:tcPr marL="7327" marR="7327" marT="73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Calibri" pitchFamily="34" charset="0"/>
                          <a:cs typeface="Arial" charset="0"/>
                        </a:rPr>
                        <a:t>Συνολικός προϋπολογισμός μελετών οδοποιίας</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Calibri" pitchFamily="34" charset="0"/>
                          <a:cs typeface="Arial" charset="0"/>
                        </a:rPr>
                        <a:t>513.446,95</a:t>
                      </a:r>
                    </a:p>
                  </a:txBody>
                  <a:tcPr marL="7327" marR="7327" marT="7327"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5CCC243F-F921-42FB-B4B3-18F457BCA599}" type="slidenum">
              <a:rPr lang="el-GR" sz="1400" smtClean="0">
                <a:latin typeface="Calibri" pitchFamily="34" charset="0"/>
              </a:rPr>
              <a:pPr algn="ctr">
                <a:defRPr/>
              </a:pPr>
              <a:t>27</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p:cNvSpPr>
          <p:nvPr>
            <p:ph type="body" idx="1"/>
          </p:nvPr>
        </p:nvSpPr>
        <p:spPr>
          <a:xfrm>
            <a:off x="500063" y="357188"/>
            <a:ext cx="7929562" cy="6143625"/>
          </a:xfrm>
        </p:spPr>
        <p:txBody>
          <a:bodyPr/>
          <a:lstStyle/>
          <a:p>
            <a:pPr algn="ctr">
              <a:buFont typeface="Wingdings 2" pitchFamily="18" charset="2"/>
              <a:buNone/>
            </a:pPr>
            <a:r>
              <a:rPr lang="el-GR" sz="1600" b="1" u="sng" smtClean="0">
                <a:latin typeface="Calibri" pitchFamily="34" charset="0"/>
              </a:rPr>
              <a:t>Υποδομές  Οδοποιίας για τη στήριξη της Επιχειρηματικότητας</a:t>
            </a:r>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endParaRPr lang="el-GR" sz="1000" smtClean="0"/>
          </a:p>
          <a:p>
            <a:pPr algn="just">
              <a:lnSpc>
                <a:spcPct val="150000"/>
              </a:lnSpc>
              <a:buFont typeface="Wingdings 2" pitchFamily="18" charset="2"/>
              <a:buNone/>
            </a:pPr>
            <a:r>
              <a:rPr lang="el-GR" sz="1000" smtClean="0"/>
              <a:t>	</a:t>
            </a:r>
            <a:r>
              <a:rPr lang="el-GR" sz="1400" smtClean="0">
                <a:latin typeface="Calibri" pitchFamily="34" charset="0"/>
              </a:rPr>
              <a:t>Εγκρίθηκε η υποβολή πρότασης στο Μέτρο 2.1,  στο ΕΑΠ 2012-2016 «</a:t>
            </a:r>
            <a:r>
              <a:rPr lang="el-GR" sz="1400" b="1" smtClean="0">
                <a:latin typeface="Calibri" pitchFamily="34" charset="0"/>
              </a:rPr>
              <a:t>Υποδομές για τη στήριξη της Επιχειρηματικότητας (β' φάση)</a:t>
            </a:r>
            <a:r>
              <a:rPr lang="el-GR" sz="1400" smtClean="0">
                <a:latin typeface="Calibri" pitchFamily="34" charset="0"/>
              </a:rPr>
              <a:t>»  </a:t>
            </a:r>
            <a:r>
              <a:rPr lang="el-GR" sz="1400" b="1" smtClean="0">
                <a:latin typeface="Calibri" pitchFamily="34" charset="0"/>
              </a:rPr>
              <a:t>π/υ 2.400.000€.</a:t>
            </a:r>
            <a:endParaRPr lang="el-GR" sz="1100" b="1" smtClean="0">
              <a:latin typeface="Calibri" pitchFamily="34" charset="0"/>
            </a:endParaRPr>
          </a:p>
          <a:p>
            <a:endParaRPr lang="el-GR" sz="1000" smtClean="0"/>
          </a:p>
          <a:p>
            <a:endParaRPr lang="el-GR" sz="1000" smtClean="0"/>
          </a:p>
        </p:txBody>
      </p:sp>
      <p:pic>
        <p:nvPicPr>
          <p:cNvPr id="39939" name="Picture 4" descr="1"/>
          <p:cNvPicPr>
            <a:picLocks noChangeAspect="1" noChangeArrowheads="1"/>
          </p:cNvPicPr>
          <p:nvPr/>
        </p:nvPicPr>
        <p:blipFill>
          <a:blip r:embed="rId2" cstate="print"/>
          <a:srcRect/>
          <a:stretch>
            <a:fillRect/>
          </a:stretch>
        </p:blipFill>
        <p:spPr bwMode="auto">
          <a:xfrm>
            <a:off x="1071538" y="928670"/>
            <a:ext cx="6929486" cy="4434708"/>
          </a:xfrm>
          <a:prstGeom prst="rect">
            <a:avLst/>
          </a:prstGeom>
          <a:noFill/>
          <a:ln w="9525">
            <a:noFill/>
            <a:miter lim="800000"/>
            <a:headEnd/>
            <a:tailEnd/>
          </a:ln>
          <a:scene3d>
            <a:camera prst="orthographicFront"/>
            <a:lightRig rig="threePt" dir="t"/>
          </a:scene3d>
          <a:sp3d>
            <a:bevelT prst="slope"/>
          </a:sp3d>
        </p:spPr>
      </p:pic>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7B9DE316-0DB8-4994-8AE6-BD1EE65100E2}" type="slidenum">
              <a:rPr lang="el-GR" sz="1400" smtClean="0">
                <a:latin typeface="Calibri" pitchFamily="34" charset="0"/>
              </a:rPr>
              <a:pPr algn="ctr">
                <a:defRPr/>
              </a:pPr>
              <a:t>28</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ΑΡΔΕΥΤΙΚΑ ΕΡΓΑ,ΦΡΑΓΜΑΤΑ ΚΑΙ ΣΥΝΟΔΑ ΕΡΓΑ</a:t>
            </a:r>
          </a:p>
        </p:txBody>
      </p:sp>
      <p:graphicFrame>
        <p:nvGraphicFramePr>
          <p:cNvPr id="5" name="4 - Πίνακας"/>
          <p:cNvGraphicFramePr>
            <a:graphicFrameLocks noGrp="1"/>
          </p:cNvGraphicFramePr>
          <p:nvPr/>
        </p:nvGraphicFramePr>
        <p:xfrm>
          <a:off x="214313" y="1071563"/>
          <a:ext cx="8643999" cy="5450091"/>
        </p:xfrm>
        <a:graphic>
          <a:graphicData uri="http://schemas.openxmlformats.org/drawingml/2006/table">
            <a:tbl>
              <a:tblPr/>
              <a:tblGrid>
                <a:gridCol w="492217"/>
                <a:gridCol w="3374835"/>
                <a:gridCol w="1776519"/>
                <a:gridCol w="1462089"/>
                <a:gridCol w="1538339"/>
              </a:tblGrid>
              <a:tr h="283965">
                <a:tc gridSpan="5">
                  <a:txBody>
                    <a:bodyPr/>
                    <a:lstStyle/>
                    <a:p>
                      <a:pPr algn="l" fontAlgn="ctr"/>
                      <a:r>
                        <a:rPr lang="el-GR" sz="1800" b="1" i="0" u="none" strike="noStrike" dirty="0">
                          <a:solidFill>
                            <a:srgbClr val="FFFF00"/>
                          </a:solidFill>
                          <a:latin typeface="Calibri" pitchFamily="34" charset="0"/>
                        </a:rPr>
                        <a:t>ΚΑΤΑΣΤΑΣΗ ΕΡΓΩΝ ΣΕ ΣΧΕΣΗ ΜΕ ΤΟ ΣΤΑΔΙΟ ΕΞΕΛΙΞΗΣ  (7.607.300,00€)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90124">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Τίτλος Έργου</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smtClean="0">
                          <a:latin typeface="Calibri" pitchFamily="34" charset="0"/>
                        </a:rPr>
                        <a:t>Προϋπολογισμός έργου</a:t>
                      </a:r>
                      <a:endParaRPr lang="el-GR" sz="1600" b="1" i="0" u="none" strike="noStrike" dirty="0">
                        <a:latin typeface="Calibri" pitchFamily="34" charset="0"/>
                      </a:endParaRP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Χρηματοδότηση </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smtClean="0">
                          <a:latin typeface="Calibri" pitchFamily="34" charset="0"/>
                        </a:rPr>
                        <a:t>Στάδιο</a:t>
                      </a:r>
                      <a:endParaRPr lang="el-GR" sz="1600" b="1" i="0" u="none" strike="noStrike" dirty="0">
                        <a:latin typeface="Calibri" pitchFamily="34" charset="0"/>
                      </a:endParaRP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746964">
                <a:tc>
                  <a:txBody>
                    <a:bodyPr/>
                    <a:lstStyle/>
                    <a:p>
                      <a:pPr algn="ctr" fontAlgn="ctr"/>
                      <a:r>
                        <a:rPr lang="el-GR" sz="1400" b="1" i="0" u="none" strike="noStrike" dirty="0">
                          <a:latin typeface="Calibri" pitchFamily="34" charset="0"/>
                        </a:rPr>
                        <a:t>1</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Ανόρυξη γεώτρησης για άρδευση στη θέση Σλάτεινα Τ.Κ</a:t>
                      </a:r>
                      <a:r>
                        <a:rPr lang="el-GR" sz="1400" b="0" i="0" u="none" strike="noStrike" dirty="0" smtClean="0">
                          <a:latin typeface="Calibri" pitchFamily="34" charset="0"/>
                        </a:rPr>
                        <a:t>. Δροσερού </a:t>
                      </a:r>
                      <a:r>
                        <a:rPr lang="el-GR" sz="1400" b="0" i="0" u="none" strike="noStrike" dirty="0">
                          <a:latin typeface="Calibri" pitchFamily="34" charset="0"/>
                        </a:rPr>
                        <a:t>Δήμου Εορδαίας </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38.300,00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ΚΑΠ  </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Υλοποίηση</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6964">
                <a:tc>
                  <a:txBody>
                    <a:bodyPr/>
                    <a:lstStyle/>
                    <a:p>
                      <a:pPr algn="ctr" fontAlgn="ctr"/>
                      <a:r>
                        <a:rPr lang="el-GR" sz="1400" b="1" i="0" u="none" strike="noStrike" dirty="0">
                          <a:solidFill>
                            <a:schemeClr val="tx1"/>
                          </a:solidFill>
                          <a:latin typeface="Calibri" pitchFamily="34" charset="0"/>
                        </a:rPr>
                        <a:t>2</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solidFill>
                            <a:schemeClr val="tx1"/>
                          </a:solidFill>
                          <a:latin typeface="Calibri" pitchFamily="34" charset="0"/>
                        </a:rPr>
                        <a:t>Βελτίωση συστήματος ελέγχου στάθμης και παροχής στον αγωγό εκροής φράγματος Μεσοβούνου</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61.000,00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ΚΑΠ  </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Υλοποίηση</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2251">
                <a:tc>
                  <a:txBody>
                    <a:bodyPr/>
                    <a:lstStyle/>
                    <a:p>
                      <a:pPr algn="ctr" fontAlgn="ctr"/>
                      <a:r>
                        <a:rPr lang="el-GR" sz="1400" b="1" i="0" u="none" strike="noStrike" dirty="0">
                          <a:latin typeface="Calibri" pitchFamily="34" charset="0"/>
                        </a:rPr>
                        <a:t>3</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Έργα αντιδιαβρωτικής προστασίας και βελτίωση φρεατίων και οδοποιίας πρόσβασης φράγματος Μεσοβούνου</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235.000,00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ΣΑΕΠ 541</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Δημοπράτηση</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6964">
                <a:tc>
                  <a:txBody>
                    <a:bodyPr/>
                    <a:lstStyle/>
                    <a:p>
                      <a:pPr algn="ctr" fontAlgn="ctr"/>
                      <a:r>
                        <a:rPr lang="el-GR" sz="1400" b="1" i="0" u="none" strike="noStrike" dirty="0">
                          <a:latin typeface="Calibri" pitchFamily="34" charset="0"/>
                        </a:rPr>
                        <a:t>4</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Εκσυγχρονισμός - Επέκταση αρδευτικού δικτύου Μεσοβούνου Δήμου Εορδαίας</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5.000.000,00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ΠΑΑ 2014-2020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Δημοπράτηση</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6964">
                <a:tc>
                  <a:txBody>
                    <a:bodyPr/>
                    <a:lstStyle/>
                    <a:p>
                      <a:pPr algn="ctr" fontAlgn="ctr"/>
                      <a:r>
                        <a:rPr lang="el-GR" sz="1400" b="1" i="0" u="none" strike="noStrike" dirty="0">
                          <a:latin typeface="Calibri" pitchFamily="34" charset="0"/>
                        </a:rPr>
                        <a:t>5</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Αναβάθμιση και εκσυγχρονισμός  υφιστάμενου αρδευτικού δικτύου Σερβίων</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2.200.000,00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ΠΑΑ 2014-2020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Ένταξη</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2251">
                <a:tc>
                  <a:txBody>
                    <a:bodyPr/>
                    <a:lstStyle/>
                    <a:p>
                      <a:pPr algn="ctr" fontAlgn="ctr"/>
                      <a:r>
                        <a:rPr lang="el-GR" sz="1400" b="1" i="0" u="none" strike="noStrike" dirty="0">
                          <a:latin typeface="Calibri" pitchFamily="34" charset="0"/>
                        </a:rPr>
                        <a:t>6</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Επέκταση αρδευτικού δικτύου Νότιας Ζώνης Πολυφύτου στην περιοχή «Τζίτζιφος» Πλατανορεύματος</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73.000,00</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Διερεύνηση χρηματοδότησης για έργο</a:t>
                      </a:r>
                    </a:p>
                  </a:txBody>
                  <a:tcPr marL="6088" marR="6088" marT="60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C3839682-4A45-4481-8BD3-77F88D0CDA8D}" type="slidenum">
              <a:rPr lang="el-GR" sz="1400" smtClean="0">
                <a:latin typeface="Calibri" pitchFamily="34" charset="0"/>
              </a:rPr>
              <a:pPr algn="ctr">
                <a:defRPr/>
              </a:pPr>
              <a:t>29</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p:cNvSpPr>
          <p:nvPr>
            <p:ph type="body" idx="1"/>
          </p:nvPr>
        </p:nvSpPr>
        <p:spPr>
          <a:xfrm>
            <a:off x="0" y="357188"/>
            <a:ext cx="7929563" cy="4525962"/>
          </a:xfrm>
        </p:spPr>
        <p:txBody>
          <a:bodyPr/>
          <a:lstStyle/>
          <a:p>
            <a:pPr marL="608013" indent="-571500" algn="just">
              <a:buFont typeface="Wingdings 2" pitchFamily="18" charset="2"/>
              <a:buNone/>
            </a:pPr>
            <a:r>
              <a:rPr lang="en-US" sz="1800" b="1" smtClean="0">
                <a:latin typeface="Calibri" pitchFamily="34" charset="0"/>
              </a:rPr>
              <a:t>          </a:t>
            </a:r>
            <a:r>
              <a:rPr lang="el-GR" sz="1800" b="1" smtClean="0">
                <a:solidFill>
                  <a:srgbClr val="FFFF00"/>
                </a:solidFill>
                <a:latin typeface="Calibri" pitchFamily="34" charset="0"/>
              </a:rPr>
              <a:t>Συντονισμός και εποπτεία των Υπηρεσιών της Περιφέρειας που </a:t>
            </a:r>
            <a:r>
              <a:rPr lang="en-US" sz="1800" b="1" smtClean="0">
                <a:solidFill>
                  <a:srgbClr val="FFFF00"/>
                </a:solidFill>
                <a:latin typeface="Calibri" pitchFamily="34" charset="0"/>
              </a:rPr>
              <a:t>    </a:t>
            </a:r>
            <a:r>
              <a:rPr lang="el-GR" sz="1800" b="1" smtClean="0">
                <a:solidFill>
                  <a:srgbClr val="FFFF00"/>
                </a:solidFill>
                <a:latin typeface="Calibri" pitchFamily="34" charset="0"/>
              </a:rPr>
              <a:t>λειτουργούν στα όρια της Περιφερειακής Ενότητας</a:t>
            </a:r>
          </a:p>
          <a:p>
            <a:pPr marL="608013" indent="-571500">
              <a:lnSpc>
                <a:spcPct val="80000"/>
              </a:lnSpc>
            </a:pPr>
            <a:endParaRPr lang="el-GR" sz="1800" b="1" smtClean="0">
              <a:solidFill>
                <a:srgbClr val="FFFF00"/>
              </a:solidFill>
              <a:latin typeface="Calibri" pitchFamily="34" charset="0"/>
            </a:endParaRPr>
          </a:p>
          <a:p>
            <a:pPr marL="944563" lvl="1" indent="-495300">
              <a:lnSpc>
                <a:spcPct val="150000"/>
              </a:lnSpc>
              <a:buFont typeface="Wingdings" pitchFamily="2" charset="2"/>
              <a:buChar char="v"/>
            </a:pPr>
            <a:r>
              <a:rPr lang="el-GR" sz="1800" smtClean="0">
                <a:latin typeface="Calibri" pitchFamily="34" charset="0"/>
              </a:rPr>
              <a:t>Καθιέρωση τακτικών ενημερωτικών συναντήσεων  με τους Διευθυντές των Διευθύνσεων αρμοδιότητας της  ΠΕ Κοζάνης με σκοπό την ενημέρωση, τον προγραμματισμό των ενεργειών, την καταγραφή και αντιμετώπιση των προβλημάτων και τον απολογισμό των πεπραγμένων τους. </a:t>
            </a:r>
          </a:p>
          <a:p>
            <a:pPr marL="944563" lvl="1" indent="-495300">
              <a:lnSpc>
                <a:spcPct val="150000"/>
              </a:lnSpc>
            </a:pPr>
            <a:endParaRPr lang="el-GR" sz="1800" smtClean="0">
              <a:latin typeface="Calibri" pitchFamily="34" charset="0"/>
            </a:endParaRPr>
          </a:p>
          <a:p>
            <a:pPr marL="944563" lvl="1" indent="-495300">
              <a:lnSpc>
                <a:spcPct val="150000"/>
              </a:lnSpc>
              <a:buFont typeface="Wingdings" pitchFamily="2" charset="2"/>
              <a:buChar char="v"/>
            </a:pPr>
            <a:r>
              <a:rPr lang="el-GR" sz="1800" smtClean="0">
                <a:latin typeface="Calibri" pitchFamily="34" charset="0"/>
              </a:rPr>
              <a:t>Προώθηση ενεργειών για τη βελτίωση του εσωτερικού περιβάλλοντος λειτουργίας με σωστή αξιοποίηση και κατανομή προσωπικού και βελτίωση των υφιστάμενων υποδομών με στόχο τον εκσυγχρονισμό των  παρεχόμενων υπηρεσιών  και την εφαρμογή συστήματος διοίκησης μέσω στόχων.</a:t>
            </a:r>
          </a:p>
        </p:txBody>
      </p:sp>
      <p:sp>
        <p:nvSpPr>
          <p:cNvPr id="7"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5F1FB324-FA6C-49E4-A7AC-FB985DD81EB6}" type="slidenum">
              <a:rPr lang="el-GR" sz="1400">
                <a:solidFill>
                  <a:schemeClr val="tx2">
                    <a:shade val="50000"/>
                  </a:schemeClr>
                </a:solidFill>
                <a:latin typeface="Calibri" pitchFamily="34" charset="0"/>
                <a:cs typeface="+mn-cs"/>
              </a:rPr>
              <a:pPr algn="ctr">
                <a:defRPr/>
              </a:pPr>
              <a:t>3</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ΑΡΔΕΥΤΙΚΑ ΕΡΓΑ,ΦΡΑΓΜΑΤΑ ΚΑΙ ΣΥΝΟΔΑ ΕΡΓΑ</a:t>
            </a:r>
          </a:p>
        </p:txBody>
      </p:sp>
      <p:graphicFrame>
        <p:nvGraphicFramePr>
          <p:cNvPr id="3" name="2 - Πίνακας"/>
          <p:cNvGraphicFramePr>
            <a:graphicFrameLocks noGrp="1"/>
          </p:cNvGraphicFramePr>
          <p:nvPr/>
        </p:nvGraphicFramePr>
        <p:xfrm>
          <a:off x="285750" y="785813"/>
          <a:ext cx="8501122" cy="5839547"/>
        </p:xfrm>
        <a:graphic>
          <a:graphicData uri="http://schemas.openxmlformats.org/drawingml/2006/table">
            <a:tbl>
              <a:tblPr/>
              <a:tblGrid>
                <a:gridCol w="357190"/>
                <a:gridCol w="6195465"/>
                <a:gridCol w="1948467"/>
              </a:tblGrid>
              <a:tr h="277512">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l-GR" sz="1600" b="1" i="0" u="none" strike="noStrike" dirty="0" smtClean="0">
                        <a:solidFill>
                          <a:srgbClr val="FF0000"/>
                        </a:solidFill>
                        <a:latin typeface="+mn-lt"/>
                      </a:endParaRPr>
                    </a:p>
                  </a:txBody>
                  <a:tcPr marL="8873" marR="8873" marT="887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dirty="0"/>
                    </a:p>
                  </a:txBody>
                  <a:tcPr/>
                </a:tc>
              </a:tr>
              <a:tr h="239114">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l-GR" sz="1800" b="1" i="0" u="none" strike="noStrike" dirty="0" smtClean="0">
                          <a:solidFill>
                            <a:srgbClr val="FF0000"/>
                          </a:solidFill>
                          <a:latin typeface="Calibri" pitchFamily="34" charset="0"/>
                        </a:rPr>
                        <a:t>ΚΑΤΑΣΤΑΣΗ ΕΡΓΩΝ ΓΙΑ ΤΑ ΟΠΟΙΑ ΕΚΠΟΝΟΥΝΤΑΙ ΜΕΛΕΤΕΣ  Ή ΦΑΚΕΛΟΙ ΜΕΛΕΤΩΝ ΕΡΓΩΝ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l-GR" sz="1600" b="1" i="0" u="none" strike="noStrike" dirty="0">
                        <a:latin typeface="+mn-lt"/>
                      </a:endParaRP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l-GR" sz="1600" b="1" i="0" u="none" strike="noStrike" dirty="0">
                        <a:latin typeface="+mn-lt"/>
                      </a:endParaRP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39114">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Τίτλος Έργου</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Προϋπολογισμός </a:t>
                      </a:r>
                      <a:r>
                        <a:rPr lang="el-GR" sz="1600" b="1" i="0" u="none" strike="noStrike" dirty="0" smtClean="0">
                          <a:latin typeface="Calibri" pitchFamily="34" charset="0"/>
                        </a:rPr>
                        <a:t>έργου/μελέτης</a:t>
                      </a:r>
                      <a:endParaRPr lang="el-GR" sz="1600" b="1" i="0" u="none" strike="noStrike" dirty="0">
                        <a:latin typeface="Calibri" pitchFamily="34" charset="0"/>
                      </a:endParaRP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78229">
                <a:tc>
                  <a:txBody>
                    <a:bodyPr/>
                    <a:lstStyle/>
                    <a:p>
                      <a:pPr algn="ctr" fontAlgn="ctr"/>
                      <a:r>
                        <a:rPr lang="el-GR" sz="1400" b="0" i="0" u="none" strike="noStrike" dirty="0">
                          <a:latin typeface="Calibri" pitchFamily="34" charset="0"/>
                        </a:rPr>
                        <a:t>1</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Άρση προσχώσεων –κοπή βλάστησης στο Φράγμα Μηλοχωρίου και στα φραγματίδια Εμπορίου –Αναρράχης.</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latin typeface="Calibri" pitchFamily="34" charset="0"/>
                        </a:rPr>
                        <a:t>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2</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Αντιδιαβρωτική προστασία αγωγών τροφοδοσίας άρδευσης των φραγμάτων Σισανίου και Μεσοβούνου</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3</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1400" b="0" i="0" u="none" strike="noStrike" dirty="0">
                          <a:latin typeface="Calibri" pitchFamily="34" charset="0"/>
                        </a:rPr>
                        <a:t>Διασύνδεση φραγματιδίων Εμπορίου με το αρδευτικό δίκτυο Εμπορίου (οδηγεί στη Λιμνοδεξαμενή Αναρράχης)</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l-GR" sz="1400" b="1" i="0" u="none" strike="noStrike" dirty="0">
                          <a:latin typeface="Calibri" pitchFamily="34" charset="0"/>
                        </a:rPr>
                        <a:t> </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4</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Αναβάθμιση –βελτίωση λειτουργίας αρδευτικού, αντλιοστασίου Ιμέρων</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5</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Βελτίωση και αποκατάσταση αρδευτικού έργου Μεσιανή Δήμου Σερβίων -Βελβεντού</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6</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Παράλληλη μετατόπιση αγωγού διανομής αρδευτικού ΤΟΕΒ Σερβίων</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latin typeface="Calibri" pitchFamily="34" charset="0"/>
                        </a:rPr>
                        <a:t>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114">
                <a:tc>
                  <a:txBody>
                    <a:bodyPr/>
                    <a:lstStyle/>
                    <a:p>
                      <a:pPr algn="ctr" fontAlgn="ctr"/>
                      <a:r>
                        <a:rPr lang="el-GR" sz="1400" b="0" i="0" u="none" strike="noStrike" dirty="0">
                          <a:latin typeface="Calibri" pitchFamily="34" charset="0"/>
                        </a:rPr>
                        <a:t>7</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1400" b="0" i="0" u="none" strike="noStrike" dirty="0">
                          <a:latin typeface="Calibri" pitchFamily="34" charset="0"/>
                        </a:rPr>
                        <a:t>Λιμνοδεξαμενή Ερμακιάς</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l-GR" sz="1400" b="0" i="0" u="none" strike="noStrike" dirty="0">
                          <a:latin typeface="Calibri" pitchFamily="34" charset="0"/>
                        </a:rPr>
                        <a:t> </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114">
                <a:tc>
                  <a:txBody>
                    <a:bodyPr/>
                    <a:lstStyle/>
                    <a:p>
                      <a:pPr algn="ctr" fontAlgn="ctr"/>
                      <a:r>
                        <a:rPr lang="el-GR" sz="1400" b="0" i="0" u="none" strike="noStrike" dirty="0">
                          <a:latin typeface="Calibri" pitchFamily="34" charset="0"/>
                        </a:rPr>
                        <a:t>8</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Κατασκευή Λιμνοδεξαμενής Τριγωνικού</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latin typeface="Calibri" pitchFamily="34" charset="0"/>
                        </a:rPr>
                        <a:t> </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9</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1400" b="0" i="0" u="none" strike="noStrike" dirty="0">
                          <a:latin typeface="Calibri" pitchFamily="34" charset="0"/>
                        </a:rPr>
                        <a:t>Κατασκευή φραγμάτων και δημιουργία μικρών ταμιευτήρων για άρδευση στο Λιβαδερό</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l-GR" sz="1400" b="0" i="0" u="none" strike="noStrike" dirty="0">
                          <a:latin typeface="Calibri" pitchFamily="34" charset="0"/>
                        </a:rPr>
                        <a:t> </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10</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1400" b="0" i="0" u="none" strike="noStrike" dirty="0">
                          <a:latin typeface="Calibri" pitchFamily="34" charset="0"/>
                        </a:rPr>
                        <a:t>Κατασκευή υδροηλεκτρικού έργου φράγματος Σισανίου ισχύος </a:t>
                      </a:r>
                      <a:r>
                        <a:rPr lang="el-GR" sz="1400" b="0" i="0" u="none" strike="noStrike" dirty="0" smtClean="0">
                          <a:latin typeface="Calibri" pitchFamily="34" charset="0"/>
                        </a:rPr>
                        <a:t>330ΚW(Μελέτη)</a:t>
                      </a:r>
                      <a:endParaRPr lang="el-GR" sz="1400" b="0" i="0" u="none" strike="noStrike" dirty="0">
                        <a:latin typeface="Calibri" pitchFamily="34" charset="0"/>
                      </a:endParaRP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l-GR" sz="1400" b="0" i="0" u="none" strike="noStrike" dirty="0">
                          <a:latin typeface="Calibri" pitchFamily="34" charset="0"/>
                        </a:rPr>
                        <a:t>490.000,00</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229">
                <a:tc>
                  <a:txBody>
                    <a:bodyPr/>
                    <a:lstStyle/>
                    <a:p>
                      <a:pPr algn="ctr" fontAlgn="ctr"/>
                      <a:r>
                        <a:rPr lang="el-GR" sz="1400" b="0" i="0" u="none" strike="noStrike" dirty="0">
                          <a:latin typeface="Calibri" pitchFamily="34" charset="0"/>
                        </a:rPr>
                        <a:t>11</a:t>
                      </a:r>
                    </a:p>
                  </a:txBody>
                  <a:tcPr marL="8873" marR="8873" marT="8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l-GR" sz="1400" b="0" i="0" u="none" strike="noStrike" dirty="0" smtClean="0">
                          <a:latin typeface="Calibri" pitchFamily="34" charset="0"/>
                        </a:rPr>
                        <a:t>Κατασκευή </a:t>
                      </a:r>
                      <a:r>
                        <a:rPr lang="el-GR" sz="1400" b="0" i="0" u="none" strike="noStrike" dirty="0">
                          <a:latin typeface="Calibri" pitchFamily="34" charset="0"/>
                        </a:rPr>
                        <a:t>υδροηλεκτρικού έργου φράγματος </a:t>
                      </a:r>
                      <a:r>
                        <a:rPr lang="el-GR" sz="1400" b="0" i="0" u="none" strike="noStrike" dirty="0" smtClean="0">
                          <a:latin typeface="Calibri" pitchFamily="34" charset="0"/>
                        </a:rPr>
                        <a:t>Μεσοβούνου(Μελέτη)</a:t>
                      </a:r>
                      <a:endParaRPr lang="el-GR" sz="1400" b="0" i="0" u="none" strike="noStrike" dirty="0">
                        <a:latin typeface="Calibri" pitchFamily="34" charset="0"/>
                      </a:endParaRP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l-GR" sz="1400" b="0" i="0" u="none" strike="noStrike" dirty="0">
                          <a:latin typeface="Calibri" pitchFamily="34" charset="0"/>
                        </a:rPr>
                        <a:t>1.800.000,00</a:t>
                      </a:r>
                    </a:p>
                  </a:txBody>
                  <a:tcPr marL="8873" marR="8873" marT="88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59467591-DD48-4B4C-A8D1-28BE9904F2ED}" type="slidenum">
              <a:rPr lang="el-GR" sz="1400" smtClean="0">
                <a:latin typeface="Calibri" pitchFamily="34" charset="0"/>
              </a:rPr>
              <a:pPr algn="ctr">
                <a:defRPr/>
              </a:pPr>
              <a:t>30</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00" name="Group 44"/>
          <p:cNvGraphicFramePr>
            <a:graphicFrameLocks noGrp="1"/>
          </p:cNvGraphicFramePr>
          <p:nvPr/>
        </p:nvGraphicFramePr>
        <p:xfrm>
          <a:off x="250825" y="1268413"/>
          <a:ext cx="8643938" cy="4824414"/>
        </p:xfrm>
        <a:graphic>
          <a:graphicData uri="http://schemas.openxmlformats.org/drawingml/2006/table">
            <a:tbl>
              <a:tblPr/>
              <a:tblGrid>
                <a:gridCol w="428625"/>
                <a:gridCol w="4786313"/>
                <a:gridCol w="1550987"/>
                <a:gridCol w="1878013"/>
              </a:tblGrid>
              <a:tr h="352425">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l-GR" sz="1800" b="1" i="0" u="none" strike="noStrike" cap="none" normalizeH="0" baseline="0" smtClean="0">
                        <a:ln>
                          <a:noFill/>
                        </a:ln>
                        <a:solidFill>
                          <a:srgbClr val="00B0F0"/>
                        </a:solidFill>
                        <a:effectLst/>
                        <a:latin typeface="Arial" charset="0"/>
                        <a:cs typeface="Arial" charset="0"/>
                      </a:endParaRPr>
                    </a:p>
                  </a:txBody>
                  <a:tcPr marL="7883" marR="7883" marT="788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606425">
                <a:tc grid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B0F0"/>
                          </a:solidFill>
                          <a:effectLst/>
                          <a:latin typeface="Calibri" pitchFamily="34" charset="0"/>
                          <a:cs typeface="Arial" charset="0"/>
                        </a:rPr>
                        <a:t>ΚΑΤΑΣΤΑΣΗ   ΜΕΛΕΤΩΝ   ΑΡΔΕΥΤΙΚΩΝ ΕΡΓΩΝ ΚΑΙ ΦΡΑΓΜΑΤΩΝ </a:t>
                      </a:r>
                    </a:p>
                    <a:p>
                      <a:pPr marL="0" marR="0" lvl="0" indent="0" algn="l" defTabSz="914400" rtl="0" eaLnBrk="1" fontAlgn="ctr"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00B0F0"/>
                          </a:solidFill>
                          <a:effectLst/>
                          <a:latin typeface="Calibri" pitchFamily="34" charset="0"/>
                          <a:cs typeface="Arial" charset="0"/>
                        </a:rPr>
                        <a:t>( 2.590.000,00€)</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5397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μελέτης </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αρδευτικού Βόρειας Ζώνης Πολυφύτου</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1.360.000,00</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για την κατασκευή φράγματος στη λεκάνη του ρέματος «ΚΑΤΙΝΙΣΤΗ» της κοινότητας Πλακίδας του Δήμου Βοίου</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400.000,00</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για την κατασκευή φράγματος στην θέση Αμάρ Μπέη στην κοινότητα Λιβαδερού του Δήμου Σερβίων</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400.000,00</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αρδευτικού δικτύου 1.000 στρ στο Τριγωνικό του Δήμου Σερβίων</a:t>
                      </a:r>
                    </a:p>
                  </a:txBody>
                  <a:tcPr marL="7883" marR="7883" marT="788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130.000,00</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556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Μελέτες για την κατασκευή λιμνοδεξαμενών και αρδευτικού δικτύου στην περιοχή «ΠΑΤΑΤΟΧΩΡΑΦΑ» Καστανιάς του Δήμου Σερβίων</a:t>
                      </a:r>
                    </a:p>
                  </a:txBody>
                  <a:tcPr marL="7883" marR="7883" marT="788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300.000,00</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a:t>
                      </a:r>
                    </a:p>
                  </a:txBody>
                  <a:tcPr marL="7883" marR="7883" marT="788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2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latin typeface="Calibri" pitchFamily="34" charset="0"/>
              </a:rPr>
              <a:t>ΜΕΛΕΤΕΣ ΑΡΔΕΥΤΙΚΩΝ ΕΡΓΩΝ ΚΑΙ ΦΡΑΓΜΑΤΩΝ</a:t>
            </a:r>
          </a:p>
        </p:txBody>
      </p:sp>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04A12C16-FB89-464E-A6FC-1CC682619512}" type="slidenum">
              <a:rPr lang="el-GR" sz="1400" smtClean="0">
                <a:latin typeface="Calibri" pitchFamily="34" charset="0"/>
              </a:rPr>
              <a:pPr algn="ctr">
                <a:defRPr/>
              </a:pPr>
              <a:t>31</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92868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latin typeface="Calibri" pitchFamily="34" charset="0"/>
              </a:rPr>
              <a:t>ΑΡΔΕΥΤΙΚΑ ΕΡΓΑ ΚΑΙ ΦΡΑΓΜΑΤΑ ΣΕ ΔΙΕΡΕΥΝΗΣΗ</a:t>
            </a:r>
          </a:p>
        </p:txBody>
      </p:sp>
      <p:sp>
        <p:nvSpPr>
          <p:cNvPr id="48130" name="6 - Ορθογώνιο"/>
          <p:cNvSpPr>
            <a:spLocks noChangeArrowheads="1"/>
          </p:cNvSpPr>
          <p:nvPr/>
        </p:nvSpPr>
        <p:spPr bwMode="auto">
          <a:xfrm>
            <a:off x="714375" y="2214563"/>
            <a:ext cx="7715250" cy="708025"/>
          </a:xfrm>
          <a:prstGeom prst="rect">
            <a:avLst/>
          </a:prstGeom>
          <a:noFill/>
          <a:ln w="9525">
            <a:noFill/>
            <a:miter lim="800000"/>
            <a:headEnd/>
            <a:tailEnd/>
          </a:ln>
        </p:spPr>
        <p:txBody>
          <a:bodyPr>
            <a:spAutoFit/>
          </a:bodyPr>
          <a:lstStyle/>
          <a:p>
            <a:pPr algn="just" fontAlgn="ctr">
              <a:buFont typeface="Wingdings" pitchFamily="2" charset="2"/>
              <a:buChar char="Ø"/>
            </a:pPr>
            <a:r>
              <a:rPr lang="el-GR">
                <a:latin typeface="Calibri" pitchFamily="34" charset="0"/>
              </a:rPr>
              <a:t> </a:t>
            </a:r>
            <a:r>
              <a:rPr lang="el-GR" sz="2000">
                <a:latin typeface="Calibri" pitchFamily="34" charset="0"/>
              </a:rPr>
              <a:t>Λιμνοδεξαμενή </a:t>
            </a:r>
            <a:r>
              <a:rPr lang="el-GR" sz="2000" b="1">
                <a:latin typeface="Calibri" pitchFamily="34" charset="0"/>
              </a:rPr>
              <a:t>Φούφα</a:t>
            </a:r>
            <a:r>
              <a:rPr lang="el-GR" sz="2000">
                <a:latin typeface="Calibri" pitchFamily="34" charset="0"/>
              </a:rPr>
              <a:t> στην περιοχή Αγίας Κυριακής του Δήμου    Εορδαίας</a:t>
            </a:r>
            <a:endParaRPr lang="el-GR">
              <a:latin typeface="Calibri" pitchFamily="34" charset="0"/>
            </a:endParaRPr>
          </a:p>
        </p:txBody>
      </p:sp>
      <p:sp>
        <p:nvSpPr>
          <p:cNvPr id="48131" name="7 - Ορθογώνιο"/>
          <p:cNvSpPr>
            <a:spLocks noChangeArrowheads="1"/>
          </p:cNvSpPr>
          <p:nvPr/>
        </p:nvSpPr>
        <p:spPr bwMode="auto">
          <a:xfrm>
            <a:off x="785813" y="3429000"/>
            <a:ext cx="7572375" cy="400050"/>
          </a:xfrm>
          <a:prstGeom prst="rect">
            <a:avLst/>
          </a:prstGeom>
          <a:noFill/>
          <a:ln w="9525">
            <a:noFill/>
            <a:miter lim="800000"/>
            <a:headEnd/>
            <a:tailEnd/>
          </a:ln>
        </p:spPr>
        <p:txBody>
          <a:bodyPr>
            <a:spAutoFit/>
          </a:bodyPr>
          <a:lstStyle/>
          <a:p>
            <a:pPr fontAlgn="ctr">
              <a:buFont typeface="Wingdings" pitchFamily="2" charset="2"/>
              <a:buChar char="Ø"/>
            </a:pPr>
            <a:r>
              <a:rPr lang="el-GR">
                <a:latin typeface="Calibri" pitchFamily="34" charset="0"/>
              </a:rPr>
              <a:t> </a:t>
            </a:r>
            <a:r>
              <a:rPr lang="el-GR" sz="2000">
                <a:latin typeface="Calibri" pitchFamily="34" charset="0"/>
              </a:rPr>
              <a:t>Επέκταση – αναβάθμιση αρδευτικού </a:t>
            </a:r>
            <a:r>
              <a:rPr lang="el-GR" sz="2000" b="1">
                <a:latin typeface="Calibri" pitchFamily="34" charset="0"/>
              </a:rPr>
              <a:t>Πύργων </a:t>
            </a:r>
            <a:r>
              <a:rPr lang="el-GR" sz="2000">
                <a:latin typeface="Calibri" pitchFamily="34" charset="0"/>
              </a:rPr>
              <a:t>του Δήμου Εορδαίας</a:t>
            </a:r>
            <a:endParaRPr lang="el-GR">
              <a:latin typeface="Calibri" pitchFamily="34" charset="0"/>
            </a:endParaRPr>
          </a:p>
        </p:txBody>
      </p:sp>
      <p:sp>
        <p:nvSpPr>
          <p:cNvPr id="6"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3AB789D6-7DC5-45FC-A56C-EB6B8738E230}" type="slidenum">
              <a:rPr lang="el-GR" sz="1400" smtClean="0">
                <a:latin typeface="Calibri" pitchFamily="34" charset="0"/>
              </a:rPr>
              <a:pPr algn="ctr">
                <a:defRPr/>
              </a:pPr>
              <a:t>32</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ΠΛΑΚΙΔΑ"/>
          <p:cNvPicPr>
            <a:picLocks noChangeAspect="1" noChangeArrowheads="1"/>
          </p:cNvPicPr>
          <p:nvPr/>
        </p:nvPicPr>
        <p:blipFill>
          <a:blip r:embed="rId2" cstate="print"/>
          <a:srcRect/>
          <a:stretch>
            <a:fillRect/>
          </a:stretch>
        </p:blipFill>
        <p:spPr bwMode="auto">
          <a:xfrm>
            <a:off x="1214414" y="1214422"/>
            <a:ext cx="6500826" cy="4585114"/>
          </a:xfrm>
          <a:prstGeom prst="rect">
            <a:avLst/>
          </a:prstGeom>
          <a:noFill/>
          <a:ln w="9525">
            <a:noFill/>
            <a:miter lim="800000"/>
            <a:headEnd/>
            <a:tailEnd/>
          </a:ln>
          <a:scene3d>
            <a:camera prst="orthographicFront"/>
            <a:lightRig rig="threePt" dir="t"/>
          </a:scene3d>
          <a:sp3d>
            <a:bevelT prst="slope"/>
          </a:sp3d>
        </p:spPr>
      </p:pic>
      <p:sp>
        <p:nvSpPr>
          <p:cNvPr id="49154" name="Rectangle 3"/>
          <p:cNvSpPr>
            <a:spLocks noChangeArrowheads="1"/>
          </p:cNvSpPr>
          <p:nvPr/>
        </p:nvSpPr>
        <p:spPr bwMode="auto">
          <a:xfrm>
            <a:off x="714375" y="130175"/>
            <a:ext cx="8143875" cy="730250"/>
          </a:xfrm>
          <a:prstGeom prst="rect">
            <a:avLst/>
          </a:prstGeom>
          <a:noFill/>
          <a:ln w="9525">
            <a:noFill/>
            <a:miter lim="800000"/>
            <a:headEnd/>
            <a:tailEnd/>
          </a:ln>
        </p:spPr>
        <p:txBody>
          <a:bodyPr anchor="ctr">
            <a:spAutoFit/>
          </a:bodyPr>
          <a:lstStyle/>
          <a:p>
            <a:pPr algn="just">
              <a:lnSpc>
                <a:spcPct val="150000"/>
              </a:lnSpc>
            </a:pPr>
            <a:r>
              <a:rPr lang="el-GR" sz="1400" b="1">
                <a:latin typeface="Calibri" pitchFamily="34" charset="0"/>
                <a:cs typeface="Times New Roman" pitchFamily="18" charset="0"/>
              </a:rPr>
              <a:t>Μελέτη για την κατασκευή φράγματος στη λεκάνη του ρέματος Κατινίστι της κοινότητας Πλακίδας του Δήμου Βοίου (π/υ μελέτης: 400.000,00€).</a:t>
            </a:r>
            <a:endParaRPr lang="el-GR" sz="2400" b="1">
              <a:latin typeface="Calibri" pitchFamily="34" charset="0"/>
            </a:endParaRPr>
          </a:p>
        </p:txBody>
      </p:sp>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405961C5-EFCB-45A9-8FAE-3DEDC5BB11EB}" type="slidenum">
              <a:rPr lang="el-GR" sz="1400" smtClean="0">
                <a:latin typeface="Calibri" pitchFamily="34" charset="0"/>
              </a:rPr>
              <a:pPr algn="ctr">
                <a:defRPr/>
              </a:pPr>
              <a:t>33</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r>
              <a:rPr lang="el-GR" sz="2800" dirty="0">
                <a:solidFill>
                  <a:schemeClr val="bg1"/>
                </a:solidFill>
                <a:latin typeface="Calibri" pitchFamily="34" charset="0"/>
              </a:rPr>
              <a:t>ΕΡΓΑ ΚΑΙ ΜΕΛΕΤΕΣ ΑΝΤΙΠΛΗΜΜΥΡΙΚΗΣ ΠΡΟΣΤΑΣΙΑΣ</a:t>
            </a:r>
          </a:p>
        </p:txBody>
      </p:sp>
      <p:graphicFrame>
        <p:nvGraphicFramePr>
          <p:cNvPr id="3" name="2 - Πίνακας"/>
          <p:cNvGraphicFramePr>
            <a:graphicFrameLocks noGrp="1"/>
          </p:cNvGraphicFramePr>
          <p:nvPr/>
        </p:nvGraphicFramePr>
        <p:xfrm>
          <a:off x="214313" y="1071563"/>
          <a:ext cx="8643999" cy="5595433"/>
        </p:xfrm>
        <a:graphic>
          <a:graphicData uri="http://schemas.openxmlformats.org/drawingml/2006/table">
            <a:tbl>
              <a:tblPr/>
              <a:tblGrid>
                <a:gridCol w="357190"/>
                <a:gridCol w="3710573"/>
                <a:gridCol w="1815966"/>
                <a:gridCol w="1598050"/>
                <a:gridCol w="1162220"/>
              </a:tblGrid>
              <a:tr h="451303">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Τίτλος Έργου</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Προϋπολογισμός </a:t>
                      </a:r>
                      <a:r>
                        <a:rPr lang="el-GR" sz="1600" b="1" i="0" u="none" strike="noStrike" dirty="0" smtClean="0">
                          <a:latin typeface="Calibri" pitchFamily="34" charset="0"/>
                        </a:rPr>
                        <a:t> </a:t>
                      </a:r>
                      <a:endParaRPr lang="el-GR" sz="1600" b="1" i="0" u="none" strike="noStrike" dirty="0">
                        <a:latin typeface="Calibri" pitchFamily="34" charset="0"/>
                      </a:endParaRP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Χρηματοδότηση </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dirty="0">
                          <a:latin typeface="Calibri" pitchFamily="34" charset="0"/>
                        </a:rPr>
                        <a:t>Στάδιο </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27757">
                <a:tc>
                  <a:txBody>
                    <a:bodyPr/>
                    <a:lstStyle/>
                    <a:p>
                      <a:pPr algn="ctr" fontAlgn="ctr"/>
                      <a:r>
                        <a:rPr lang="el-GR" sz="1400" b="0" i="0" u="none" strike="noStrike" dirty="0">
                          <a:latin typeface="Calibri" pitchFamily="34" charset="0"/>
                        </a:rPr>
                        <a:t>1</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Επείγοντα έργα διευθέτησης ομβρίων για αντιμετώπιση κατολισθήσεων στην Τ.Κ. Διλόφου.</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44.000,00</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ΣΑΕΠ 541</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Ολοκλήρωση</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387">
                <a:tc>
                  <a:txBody>
                    <a:bodyPr/>
                    <a:lstStyle/>
                    <a:p>
                      <a:pPr algn="ctr" fontAlgn="ctr"/>
                      <a:r>
                        <a:rPr lang="el-GR" sz="1400" b="0" i="0" u="none" strike="noStrike" dirty="0">
                          <a:latin typeface="Calibri" pitchFamily="34" charset="0"/>
                        </a:rPr>
                        <a:t>2</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Επείγουσες εργασίες στον παράπλευρο δημοτικό δρόμο του 383 υδατορέματος στο αγρόκτημα Τ.Κ.Πενταβρύσου Δήμου Εορδαίας</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172.000,00</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ΣΑΕΠ 041 </a:t>
                      </a:r>
                      <a:endParaRPr lang="el-GR" sz="1400" b="0" i="0" u="none" strike="noStrike" dirty="0">
                        <a:latin typeface="Calibri" pitchFamily="34" charset="0"/>
                      </a:endParaRP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Υλοποίηση</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655">
                <a:tc>
                  <a:txBody>
                    <a:bodyPr/>
                    <a:lstStyle/>
                    <a:p>
                      <a:pPr algn="ctr" fontAlgn="ctr"/>
                      <a:r>
                        <a:rPr lang="el-GR" sz="1400" b="0" i="0" u="none" strike="noStrike" dirty="0">
                          <a:latin typeface="Calibri" pitchFamily="34" charset="0"/>
                        </a:rPr>
                        <a:t>3</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Διευθέτηση και αντιμετώπιση πλημμυρικών παροχών χειμάρρου Θολόλακκα</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7.008.000,00</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ΕΣΠΑ 2014-2020</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Υλοποίηση</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655">
                <a:tc>
                  <a:txBody>
                    <a:bodyPr/>
                    <a:lstStyle/>
                    <a:p>
                      <a:pPr algn="ctr" fontAlgn="ctr"/>
                      <a:r>
                        <a:rPr lang="el-GR" sz="1400" b="0" i="0" u="none" strike="noStrike" dirty="0">
                          <a:latin typeface="Calibri" pitchFamily="34" charset="0"/>
                        </a:rPr>
                        <a:t>4</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Αποκατάσταση πλημμυρικών φαινομένων στην Τ.Κ. Ανατολικού</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50.000,00</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ΣΑΕΠ 541</a:t>
                      </a:r>
                      <a:endParaRPr lang="el-GR" sz="1400" b="0" i="0" u="none" strike="noStrike" dirty="0">
                        <a:latin typeface="Calibri" pitchFamily="34" charset="0"/>
                      </a:endParaRP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1" i="0" u="none" strike="noStrike" dirty="0">
                          <a:latin typeface="Calibri" pitchFamily="34" charset="0"/>
                        </a:rPr>
                        <a:t>Υλοποίηση</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9303">
                <a:tc>
                  <a:txBody>
                    <a:bodyPr/>
                    <a:lstStyle/>
                    <a:p>
                      <a:pPr algn="ctr" fontAlgn="ctr"/>
                      <a:r>
                        <a:rPr lang="el-GR" sz="1400" b="0" i="0" u="none" strike="noStrike" dirty="0">
                          <a:latin typeface="Calibri" pitchFamily="34" charset="0"/>
                        </a:rPr>
                        <a:t>5</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Αντιπλημμυρική προστασία της Επαρχιακής οδού Βελβεντό Καταφύγι στη διασταύρωση προς τον οικισμό του Παλαιογράτσανου</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20.000,00</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ΣΑΕΠ 041</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Σύμβαση </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45718">
                <a:tc>
                  <a:txBody>
                    <a:bodyPr/>
                    <a:lstStyle/>
                    <a:p>
                      <a:pPr algn="ctr" fontAlgn="ctr"/>
                      <a:r>
                        <a:rPr lang="el-GR" sz="1400" b="0" i="0" u="none" strike="noStrike" dirty="0">
                          <a:latin typeface="Calibri" pitchFamily="34" charset="0"/>
                        </a:rPr>
                        <a:t>6</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Καθαρισμός ρεμάτων και  κατασκευή μικρών τεχνικών στα πλαίσια της αντιπλημμυρικής προστασίας της ΠΕ Κοζάνης (master plan)</a:t>
                      </a:r>
                      <a:br>
                        <a:rPr lang="el-GR" sz="1400" b="0" i="0" u="none" strike="noStrike" dirty="0">
                          <a:latin typeface="Calibri" pitchFamily="34" charset="0"/>
                        </a:rPr>
                      </a:br>
                      <a:r>
                        <a:rPr lang="el-GR" sz="1400" b="0" i="0" u="none" strike="noStrike" dirty="0">
                          <a:latin typeface="Calibri" pitchFamily="34" charset="0"/>
                        </a:rPr>
                        <a:t> (Αφορά σε 61 παρεμβάσεις με λήψη άμεσων μέτρων</a:t>
                      </a:r>
                      <a:r>
                        <a:rPr lang="el-GR" sz="1400" b="0" i="0" u="none" strike="noStrike" dirty="0" smtClean="0">
                          <a:latin typeface="Calibri" pitchFamily="34" charset="0"/>
                        </a:rPr>
                        <a:t>, όπως </a:t>
                      </a:r>
                      <a:r>
                        <a:rPr lang="el-GR" sz="1400" b="0" i="0" u="none" strike="noStrike" dirty="0">
                          <a:latin typeface="Calibri" pitchFamily="34" charset="0"/>
                        </a:rPr>
                        <a:t>καθαρισμός κοίτης</a:t>
                      </a:r>
                      <a:r>
                        <a:rPr lang="el-GR" sz="1400" b="0" i="0" u="none" strike="noStrike" dirty="0" smtClean="0">
                          <a:latin typeface="Calibri" pitchFamily="34" charset="0"/>
                        </a:rPr>
                        <a:t>, αποκατάσταση </a:t>
                      </a:r>
                      <a:r>
                        <a:rPr lang="el-GR" sz="1400" b="0" i="0" u="none" strike="noStrike" dirty="0">
                          <a:latin typeface="Calibri" pitchFamily="34" charset="0"/>
                        </a:rPr>
                        <a:t>υδραυλικής διατομής</a:t>
                      </a:r>
                      <a:r>
                        <a:rPr lang="el-GR" sz="1400" b="0" i="0" u="none" strike="noStrike" dirty="0" smtClean="0">
                          <a:latin typeface="Calibri" pitchFamily="34" charset="0"/>
                        </a:rPr>
                        <a:t>, τοπικές </a:t>
                      </a:r>
                      <a:r>
                        <a:rPr lang="el-GR" sz="1400" b="0" i="0" u="none" strike="noStrike" dirty="0">
                          <a:latin typeface="Calibri" pitchFamily="34" charset="0"/>
                        </a:rPr>
                        <a:t>αποκαταστάσεις τεχνικών έργων κ.α)</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2.120.000,00</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ΣΑΕΠ 541</a:t>
                      </a:r>
                      <a:endParaRPr lang="el-GR" sz="1400" b="0" i="0" u="none" strike="noStrike" dirty="0">
                        <a:latin typeface="Calibri" pitchFamily="34" charset="0"/>
                      </a:endParaRP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Δημοπράτηση</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655">
                <a:tc>
                  <a:txBody>
                    <a:bodyPr/>
                    <a:lstStyle/>
                    <a:p>
                      <a:pPr algn="ctr" fontAlgn="ctr"/>
                      <a:r>
                        <a:rPr lang="el-GR" sz="1400" b="0" i="0" u="none" strike="noStrike" dirty="0">
                          <a:latin typeface="Calibri" pitchFamily="34" charset="0"/>
                        </a:rPr>
                        <a:t>7</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Αποκατάσταση πλημμυρικών φαινομένων στα Δ.Δ. Δροσερού - Γαλάτειας</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27.375,48</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ΣΑΕΠ 541</a:t>
                      </a:r>
                      <a:endParaRPr lang="el-GR" sz="1400" b="0" i="0" u="none" strike="noStrike" dirty="0">
                        <a:latin typeface="Calibri" pitchFamily="34" charset="0"/>
                      </a:endParaRP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Δημοπράτηση</a:t>
                      </a:r>
                    </a:p>
                  </a:txBody>
                  <a:tcPr marL="5093" marR="5093" marT="50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8379621F-B3B7-49BB-BF4B-0ACB8BD07BA7}" type="slidenum">
              <a:rPr lang="el-GR" sz="1400" smtClean="0">
                <a:latin typeface="Calibri" pitchFamily="34" charset="0"/>
              </a:rPr>
              <a:pPr algn="ctr">
                <a:defRPr/>
              </a:pPr>
              <a:t>34</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r>
              <a:rPr lang="el-GR" sz="2800" dirty="0">
                <a:solidFill>
                  <a:schemeClr val="bg1"/>
                </a:solidFill>
                <a:latin typeface="Calibri" pitchFamily="34" charset="0"/>
              </a:rPr>
              <a:t>ΕΡΓΑ ΚΑΙ ΜΕΛΕΤΕΣ ΑΝΤΙΠΛΗΜΜΥΡΙΚΗΣ ΠΡΟΣΤΑΣΙΑΣ</a:t>
            </a:r>
          </a:p>
        </p:txBody>
      </p:sp>
      <p:graphicFrame>
        <p:nvGraphicFramePr>
          <p:cNvPr id="51264" name="Group 64"/>
          <p:cNvGraphicFramePr>
            <a:graphicFrameLocks noGrp="1"/>
          </p:cNvGraphicFramePr>
          <p:nvPr/>
        </p:nvGraphicFramePr>
        <p:xfrm>
          <a:off x="214313" y="1071563"/>
          <a:ext cx="8643937" cy="5563899"/>
        </p:xfrm>
        <a:graphic>
          <a:graphicData uri="http://schemas.openxmlformats.org/drawingml/2006/table">
            <a:tbl>
              <a:tblPr/>
              <a:tblGrid>
                <a:gridCol w="357187"/>
                <a:gridCol w="3540125"/>
                <a:gridCol w="1624013"/>
                <a:gridCol w="1743075"/>
                <a:gridCol w="1379537"/>
              </a:tblGrid>
              <a:tr h="3444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Προϋπολογισμός</a:t>
                      </a:r>
                      <a:r>
                        <a:rPr kumimoji="0" lang="el-GR" sz="1600" b="1" i="0" u="none" strike="noStrike" cap="none" normalizeH="0" baseline="0" smtClean="0">
                          <a:ln>
                            <a:noFill/>
                          </a:ln>
                          <a:solidFill>
                            <a:schemeClr val="tx1"/>
                          </a:solidFill>
                          <a:effectLst/>
                          <a:latin typeface="Calibri" pitchFamily="34" charset="0"/>
                          <a:cs typeface="Arial" charset="0"/>
                        </a:rPr>
                        <a:t> έργου/μελέτης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8</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Εργασίες διευθέτησης κοίτης κεντρικού ποταμού στην Τ.Κ. Μηλοχωρίου</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21.000,00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ΣΑΕΠ 041</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9</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Προμήθεια μηχανημάτων έργου και οχημάτων για την ΔΤΕ ΠΕ Κοζάνης</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1.005.000,00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Προμήθεια τροχοφόρου υδραυλικού εκσκαφέα (τσάπα) για τις ανάγκες της ΔΤΕ ΠΕ Κοζάνης.</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230.000,00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11</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Προμήθεια χλοοκοπτικού βραχίονα για το πολυμηχάνημα της Δ.Τ.Ε ΠΕ Κοζάνης</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80.000,00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Ένταξη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12</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αντιπλημμυρικής προστασίας περιοχής Καραγιαννίων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1.240.000,00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Διερεύνηση χρηματοδότησης για μελέτη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13</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αντιπλημμυρικής προστασίας περιοχής Δ. Εορδαίας</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2.728.000,00</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Διερεύνηση χρηματοδότησης για μελέτη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88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14</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Μελέτες - έργα προς προγραμματισμό προτεινόμενων αντιπλημμυρικών επεμβάσεων στην ΠΕ Κοζάνης (β' φάση)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Διερεύνηση χρηματοδότησης για μελέτη</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143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00"/>
                          </a:solidFill>
                          <a:effectLst/>
                          <a:latin typeface="Calibri" pitchFamily="34" charset="0"/>
                          <a:cs typeface="Arial" charset="0"/>
                        </a:rPr>
                        <a:t>Συνολικός Προϋπολογισμός</a:t>
                      </a:r>
                      <a:endParaRPr kumimoji="0" lang="el-GR" sz="1600" b="0" i="0" u="none" strike="noStrike" cap="none" normalizeH="0" baseline="0" smtClean="0">
                        <a:ln>
                          <a:noFill/>
                        </a:ln>
                        <a:solidFill>
                          <a:srgbClr val="FFFF00"/>
                        </a:solidFill>
                        <a:effectLst/>
                        <a:latin typeface="Calibri" pitchFamily="34" charset="0"/>
                        <a:cs typeface="Arial" charset="0"/>
                      </a:endParaRP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00"/>
                          </a:solidFill>
                          <a:effectLst/>
                          <a:latin typeface="Calibri" pitchFamily="34" charset="0"/>
                          <a:cs typeface="Arial" charset="0"/>
                        </a:rPr>
                        <a:t>14.745.375,48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21873A2C-1B33-4C14-A971-C15E4BDA8984}" type="slidenum">
              <a:rPr lang="el-GR" sz="1400" smtClean="0">
                <a:latin typeface="Calibri" pitchFamily="34" charset="0"/>
              </a:rPr>
              <a:pPr algn="ctr">
                <a:defRPr/>
              </a:pPr>
              <a:t>35</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5" descr="collage"/>
          <p:cNvPicPr>
            <a:picLocks noChangeAspect="1" noChangeArrowheads="1"/>
          </p:cNvPicPr>
          <p:nvPr/>
        </p:nvPicPr>
        <p:blipFill>
          <a:blip r:embed="rId2" cstate="print"/>
          <a:srcRect/>
          <a:stretch>
            <a:fillRect/>
          </a:stretch>
        </p:blipFill>
        <p:spPr bwMode="auto">
          <a:xfrm>
            <a:off x="539552" y="1700808"/>
            <a:ext cx="7632848" cy="4764670"/>
          </a:xfrm>
          <a:prstGeom prst="rect">
            <a:avLst/>
          </a:prstGeom>
          <a:noFill/>
          <a:ln w="9525">
            <a:noFill/>
            <a:miter lim="800000"/>
            <a:headEnd/>
            <a:tailEnd/>
          </a:ln>
          <a:scene3d>
            <a:camera prst="orthographicFront"/>
            <a:lightRig rig="threePt" dir="t"/>
          </a:scene3d>
          <a:sp3d>
            <a:bevelT prst="slope"/>
          </a:sp3d>
        </p:spPr>
      </p:pic>
      <p:sp>
        <p:nvSpPr>
          <p:cNvPr id="52227" name="Rectangle 6"/>
          <p:cNvSpPr>
            <a:spLocks noChangeArrowheads="1"/>
          </p:cNvSpPr>
          <p:nvPr/>
        </p:nvSpPr>
        <p:spPr bwMode="auto">
          <a:xfrm>
            <a:off x="1000125" y="180975"/>
            <a:ext cx="6643688" cy="793750"/>
          </a:xfrm>
          <a:prstGeom prst="rect">
            <a:avLst/>
          </a:prstGeom>
          <a:noFill/>
          <a:ln w="9525">
            <a:noFill/>
            <a:miter lim="800000"/>
            <a:headEnd/>
            <a:tailEnd/>
          </a:ln>
        </p:spPr>
        <p:txBody>
          <a:bodyPr anchor="ctr">
            <a:spAutoFit/>
          </a:bodyPr>
          <a:lstStyle/>
          <a:p>
            <a:pPr algn="just">
              <a:lnSpc>
                <a:spcPct val="150000"/>
              </a:lnSpc>
            </a:pPr>
            <a:r>
              <a:rPr lang="el-GR" sz="1600" b="1">
                <a:latin typeface="Calibri" pitchFamily="34" charset="0"/>
              </a:rPr>
              <a:t>Στις παρακάτω φωτογραφίες αποτυπώνεται η κατάσταση πριν και μετά την παρέμβαση  για την αντιπλημμυρική προστασία.</a:t>
            </a:r>
          </a:p>
        </p:txBody>
      </p:sp>
      <p:sp>
        <p:nvSpPr>
          <p:cNvPr id="52228" name="5 - TextBox"/>
          <p:cNvSpPr txBox="1">
            <a:spLocks noChangeArrowheads="1"/>
          </p:cNvSpPr>
          <p:nvPr/>
        </p:nvSpPr>
        <p:spPr bwMode="auto">
          <a:xfrm>
            <a:off x="2699792" y="5805264"/>
            <a:ext cx="1440160" cy="461665"/>
          </a:xfrm>
          <a:prstGeom prst="rect">
            <a:avLst/>
          </a:prstGeom>
          <a:noFill/>
          <a:ln w="9525">
            <a:noFill/>
            <a:miter lim="800000"/>
            <a:headEnd/>
            <a:tailEnd/>
          </a:ln>
        </p:spPr>
        <p:txBody>
          <a:bodyPr wrap="square">
            <a:spAutoFit/>
          </a:bodyPr>
          <a:lstStyle/>
          <a:p>
            <a:r>
              <a:rPr lang="el-GR" sz="1600" dirty="0">
                <a:latin typeface="Calibri" pitchFamily="34" charset="0"/>
              </a:rPr>
              <a:t> </a:t>
            </a:r>
            <a:r>
              <a:rPr lang="el-GR" sz="2400" dirty="0">
                <a:solidFill>
                  <a:srgbClr val="FF0000"/>
                </a:solidFill>
                <a:latin typeface="Calibri" pitchFamily="34" charset="0"/>
              </a:rPr>
              <a:t>ΠΡΙΝ</a:t>
            </a:r>
            <a:endParaRPr lang="el-GR" sz="1600" dirty="0">
              <a:solidFill>
                <a:srgbClr val="FF0000"/>
              </a:solidFill>
              <a:latin typeface="Calibri" pitchFamily="34" charset="0"/>
            </a:endParaRPr>
          </a:p>
        </p:txBody>
      </p:sp>
      <p:sp>
        <p:nvSpPr>
          <p:cNvPr id="52229" name="6 - TextBox"/>
          <p:cNvSpPr txBox="1">
            <a:spLocks noChangeArrowheads="1"/>
          </p:cNvSpPr>
          <p:nvPr/>
        </p:nvSpPr>
        <p:spPr bwMode="auto">
          <a:xfrm>
            <a:off x="5940152" y="5805264"/>
            <a:ext cx="1224136" cy="461665"/>
          </a:xfrm>
          <a:prstGeom prst="rect">
            <a:avLst/>
          </a:prstGeom>
          <a:noFill/>
          <a:ln w="9525">
            <a:noFill/>
            <a:miter lim="800000"/>
            <a:headEnd/>
            <a:tailEnd/>
          </a:ln>
        </p:spPr>
        <p:txBody>
          <a:bodyPr wrap="square">
            <a:spAutoFit/>
          </a:bodyPr>
          <a:lstStyle/>
          <a:p>
            <a:r>
              <a:rPr lang="el-GR" sz="2400" dirty="0">
                <a:solidFill>
                  <a:srgbClr val="FF0000"/>
                </a:solidFill>
                <a:latin typeface="Calibri" pitchFamily="34" charset="0"/>
              </a:rPr>
              <a:t>ΜΕΤΑ</a:t>
            </a:r>
          </a:p>
        </p:txBody>
      </p:sp>
      <p:sp>
        <p:nvSpPr>
          <p:cNvPr id="8"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98A333FF-6D55-4FA7-B7E1-BC1ED2AC7117}" type="slidenum">
              <a:rPr lang="el-GR" sz="1400" smtClean="0">
                <a:latin typeface="Calibri" pitchFamily="34" charset="0"/>
              </a:rPr>
              <a:pPr algn="ctr">
                <a:defRPr/>
              </a:pPr>
              <a:t>36</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77" name="Group 77"/>
          <p:cNvGraphicFramePr>
            <a:graphicFrameLocks noGrp="1"/>
          </p:cNvGraphicFramePr>
          <p:nvPr/>
        </p:nvGraphicFramePr>
        <p:xfrm>
          <a:off x="285750" y="785813"/>
          <a:ext cx="8643938" cy="6024246"/>
        </p:xfrm>
        <a:graphic>
          <a:graphicData uri="http://schemas.openxmlformats.org/drawingml/2006/table">
            <a:tbl>
              <a:tblPr/>
              <a:tblGrid>
                <a:gridCol w="357188"/>
                <a:gridCol w="3786187"/>
                <a:gridCol w="1717675"/>
                <a:gridCol w="1538288"/>
                <a:gridCol w="1244600"/>
              </a:tblGrid>
              <a:tr h="4746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έργου/μελέτης</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Εργασίες διαμόρφωσης χώρων για τη στέγαση της </a:t>
                      </a:r>
                      <a:r>
                        <a:rPr kumimoji="0" lang="el-GR" sz="1400" b="1" i="0" u="none" strike="noStrike" cap="none" normalizeH="0" baseline="0" smtClean="0">
                          <a:ln>
                            <a:noFill/>
                          </a:ln>
                          <a:solidFill>
                            <a:schemeClr val="tx1"/>
                          </a:solidFill>
                          <a:effectLst/>
                          <a:latin typeface="Calibri" pitchFamily="34" charset="0"/>
                          <a:cs typeface="Arial" charset="0"/>
                        </a:rPr>
                        <a:t>Δ.Ο.Υ. στο Διοικητήριο Πτολεμαΐδας</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54.300,00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ΕΙΔΙΚΟΣ ΦΟΡΕΑΣ</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Υλοποίηση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2</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Ολοκλήρωση κτιριακών υποδομών σχολής </a:t>
                      </a:r>
                      <a:r>
                        <a:rPr kumimoji="0" lang="el-GR" sz="1400" b="1" i="0" u="none" strike="noStrike" cap="none" normalizeH="0" baseline="0" smtClean="0">
                          <a:ln>
                            <a:noFill/>
                          </a:ln>
                          <a:solidFill>
                            <a:schemeClr val="tx1"/>
                          </a:solidFill>
                          <a:effectLst/>
                          <a:latin typeface="Calibri" pitchFamily="34" charset="0"/>
                          <a:cs typeface="Arial" charset="0"/>
                        </a:rPr>
                        <a:t>Πυροσβεστών στην Πτολεμαΐδα.</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1.750.000,00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ΕΑΠ 2012-2016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Σύμβαση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3</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Ολοκλήρωση εργασιών  </a:t>
                      </a:r>
                      <a:r>
                        <a:rPr kumimoji="0" lang="el-GR" sz="1400" b="1" i="0" u="none" strike="noStrike" cap="none" normalizeH="0" baseline="0" smtClean="0">
                          <a:ln>
                            <a:noFill/>
                          </a:ln>
                          <a:solidFill>
                            <a:schemeClr val="tx1"/>
                          </a:solidFill>
                          <a:effectLst/>
                          <a:latin typeface="Calibri" pitchFamily="34" charset="0"/>
                          <a:cs typeface="Arial" charset="0"/>
                        </a:rPr>
                        <a:t>Αστυνομικού Μεγάρου Πτολεμαΐδας</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74.000,00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041</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Σύμβαση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4</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Ανακαίνιση </a:t>
                      </a:r>
                      <a:r>
                        <a:rPr kumimoji="0" lang="el-GR" sz="1400" b="1" i="0" u="none" strike="noStrike" cap="none" normalizeH="0" baseline="0" smtClean="0">
                          <a:ln>
                            <a:noFill/>
                          </a:ln>
                          <a:solidFill>
                            <a:schemeClr val="tx1"/>
                          </a:solidFill>
                          <a:effectLst/>
                          <a:latin typeface="Calibri" pitchFamily="34" charset="0"/>
                          <a:cs typeface="Arial" charset="0"/>
                        </a:rPr>
                        <a:t>Κτηνιατρικού </a:t>
                      </a:r>
                      <a:r>
                        <a:rPr kumimoji="0" lang="el-GR" sz="1400" b="0" i="0" u="none" strike="noStrike" cap="none" normalizeH="0" baseline="0" smtClean="0">
                          <a:ln>
                            <a:noFill/>
                          </a:ln>
                          <a:solidFill>
                            <a:schemeClr val="tx1"/>
                          </a:solidFill>
                          <a:effectLst/>
                          <a:latin typeface="Calibri" pitchFamily="34" charset="0"/>
                          <a:cs typeface="Arial" charset="0"/>
                        </a:rPr>
                        <a:t>Εργαστηρίου</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42.000,00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541</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Σύμβαση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5</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Επισκευή Ειδικού Εργαστηρίου Πτολεμαΐδας στην Τ.Κ.</a:t>
                      </a:r>
                      <a:r>
                        <a:rPr kumimoji="0" lang="el-GR" sz="1400" b="1" i="0" u="none" strike="noStrike" cap="none" normalizeH="0" baseline="0" smtClean="0">
                          <a:ln>
                            <a:noFill/>
                          </a:ln>
                          <a:solidFill>
                            <a:schemeClr val="tx1"/>
                          </a:solidFill>
                          <a:effectLst/>
                          <a:latin typeface="Calibri" pitchFamily="34" charset="0"/>
                          <a:cs typeface="Arial" charset="0"/>
                        </a:rPr>
                        <a:t> Αγίου Χριστοφόρου</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32.500,00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286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6</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Πιλοτικό Ενεργειακά Θετικό κτίριο - Η περίπτωση του Αγροτικού και Κτηνιατρικού Κέντρου Δυτικής Μακεδονίας ως Βιωματικό Εργαστήριο στη Δυτική Μακεδονία</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1.000.000,00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ΕΑΠ 2012-2016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7</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Τοιχείο αντιστήριξης στον Ιερό Ναό Αγίου Μηνά </a:t>
                      </a:r>
                      <a:r>
                        <a:rPr kumimoji="0" lang="el-GR" sz="1400" b="1" i="0" u="none" strike="noStrike" cap="none" normalizeH="0" baseline="0" smtClean="0">
                          <a:ln>
                            <a:noFill/>
                          </a:ln>
                          <a:solidFill>
                            <a:schemeClr val="tx1"/>
                          </a:solidFill>
                          <a:effectLst/>
                          <a:latin typeface="Calibri" pitchFamily="34" charset="0"/>
                          <a:cs typeface="Arial" charset="0"/>
                        </a:rPr>
                        <a:t>Εμπορίου Εορδαίας</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26.058,31</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8</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Ενεργειακή αναβάθμιση κτιρίων ΠΕ Κοζάνης (Μελέτη)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200.000                              (π/υ μελέτης)</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941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9</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Μετατροπή Ειρηνοδικείου Σερβίων για τη Στέγαση του </a:t>
                      </a:r>
                      <a:r>
                        <a:rPr kumimoji="0" lang="el-GR" sz="1400" b="1" i="0" u="none" strike="noStrike" cap="none" normalizeH="0" baseline="0" smtClean="0">
                          <a:ln>
                            <a:noFill/>
                          </a:ln>
                          <a:solidFill>
                            <a:schemeClr val="tx1"/>
                          </a:solidFill>
                          <a:effectLst/>
                          <a:latin typeface="Calibri" pitchFamily="34" charset="0"/>
                          <a:cs typeface="Arial" charset="0"/>
                        </a:rPr>
                        <a:t>Αστυνομικού Τμήματος Σερβίων</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600" b="1"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FFFF00"/>
                          </a:solidFill>
                          <a:effectLst/>
                          <a:latin typeface="Calibri" pitchFamily="34" charset="0"/>
                          <a:cs typeface="Arial" charset="0"/>
                        </a:rPr>
                        <a:t>Συνολικός προϋπολογισμός Έργων/μελετών κτιριακών υποδομών</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600" b="1" i="0" u="none" strike="noStrike" cap="none" normalizeH="0" baseline="0" smtClean="0">
                        <a:ln>
                          <a:noFill/>
                        </a:ln>
                        <a:solidFill>
                          <a:srgbClr val="FFFF00"/>
                        </a:solidFill>
                        <a:effectLst/>
                        <a:latin typeface="Calibri" pitchFamily="34"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FF00"/>
                          </a:solidFill>
                          <a:effectLst/>
                          <a:latin typeface="Calibri" pitchFamily="34" charset="0"/>
                          <a:cs typeface="Arial" charset="0"/>
                        </a:rPr>
                        <a:t>3.178.858,31 €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8E2AD0FB-BDA5-4F1C-A9DB-CF39490225A0}" type="slidenum">
              <a:rPr lang="el-GR" sz="1400" smtClean="0">
                <a:latin typeface="Calibri" pitchFamily="34" charset="0"/>
              </a:rPr>
              <a:pPr algn="ctr">
                <a:defRPr/>
              </a:pPr>
              <a:t>37</a:t>
            </a:fld>
            <a:r>
              <a:rPr lang="en-US" sz="1400" dirty="0" smtClean="0">
                <a:latin typeface="Calibri" pitchFamily="34" charset="0"/>
              </a:rPr>
              <a:t>-</a:t>
            </a:r>
            <a:endParaRPr lang="el-GR" sz="1400" dirty="0">
              <a:latin typeface="Calibri" pitchFamily="34" charset="0"/>
            </a:endParaRPr>
          </a:p>
        </p:txBody>
      </p:sp>
      <p:sp>
        <p:nvSpPr>
          <p:cNvPr id="5" name="4 - Ορθογώνιο"/>
          <p:cNvSpPr/>
          <p:nvPr/>
        </p:nvSpPr>
        <p:spPr>
          <a:xfrm>
            <a:off x="0" y="0"/>
            <a:ext cx="6286500" cy="64293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a:solidFill>
                  <a:schemeClr val="bg1"/>
                </a:solidFill>
                <a:latin typeface="Calibri" pitchFamily="34" charset="0"/>
                <a:cs typeface="Arial" charset="0"/>
              </a:rPr>
              <a:t>ΕΡΓΑ ΚΤΙΡΙΑΚΩΝ ΥΠΟΔΟΜΩΝ</a:t>
            </a:r>
          </a:p>
        </p:txBody>
      </p:sp>
      <p:sp>
        <p:nvSpPr>
          <p:cNvPr id="6" name="5 - Ορθογώνιο"/>
          <p:cNvSpPr/>
          <p:nvPr/>
        </p:nvSpPr>
        <p:spPr>
          <a:xfrm>
            <a:off x="6286500" y="0"/>
            <a:ext cx="2857500" cy="64293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700"/>
              </a:spcBef>
              <a:buClr>
                <a:schemeClr val="accent2"/>
              </a:buClr>
              <a:buSzPct val="60000"/>
              <a:defRPr/>
            </a:pPr>
            <a:r>
              <a:rPr lang="el-GR" sz="2400">
                <a:solidFill>
                  <a:schemeClr val="bg1"/>
                </a:solidFill>
                <a:latin typeface="Calibri" pitchFamily="34" charset="0"/>
                <a:cs typeface="Arial" charset="0"/>
              </a:rPr>
              <a:t>ΚΤΙΡΙΑΚΑ</a:t>
            </a:r>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85" name="Group 61"/>
          <p:cNvGraphicFramePr>
            <a:graphicFrameLocks noGrp="1"/>
          </p:cNvGraphicFramePr>
          <p:nvPr/>
        </p:nvGraphicFramePr>
        <p:xfrm>
          <a:off x="285750" y="928688"/>
          <a:ext cx="8572500" cy="5283204"/>
        </p:xfrm>
        <a:graphic>
          <a:graphicData uri="http://schemas.openxmlformats.org/drawingml/2006/table">
            <a:tbl>
              <a:tblPr/>
              <a:tblGrid>
                <a:gridCol w="357188"/>
                <a:gridCol w="3714750"/>
                <a:gridCol w="1714500"/>
                <a:gridCol w="1530350"/>
                <a:gridCol w="1255712"/>
              </a:tblGrid>
              <a:tr h="5572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έργου/μελέτης</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Αποπεράτωση μνημείου εκτελεσθέντων </a:t>
                      </a:r>
                      <a:r>
                        <a:rPr kumimoji="0" lang="el-GR" sz="1400" b="1" i="0" u="none" strike="noStrike" cap="none" normalizeH="0" baseline="0" smtClean="0">
                          <a:ln>
                            <a:noFill/>
                          </a:ln>
                          <a:solidFill>
                            <a:schemeClr val="tx1"/>
                          </a:solidFill>
                          <a:effectLst/>
                          <a:latin typeface="Calibri" pitchFamily="34" charset="0"/>
                          <a:cs typeface="Arial" charset="0"/>
                        </a:rPr>
                        <a:t>Ερμακιωτών</a:t>
                      </a:r>
                      <a:r>
                        <a:rPr kumimoji="0" lang="el-GR" sz="1400" b="0" i="0" u="none" strike="noStrike" cap="none" normalizeH="0" baseline="0" smtClean="0">
                          <a:ln>
                            <a:noFill/>
                          </a:ln>
                          <a:solidFill>
                            <a:schemeClr val="tx1"/>
                          </a:solidFill>
                          <a:effectLst/>
                          <a:latin typeface="Calibri" pitchFamily="34" charset="0"/>
                          <a:cs typeface="Arial" charset="0"/>
                        </a:rPr>
                        <a:t> από τους Γερμανούς το 1944.</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15.000,00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 </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Υλοποίηση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2</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Αποπεράτωση μνημείου πεσόντων ΤΚ </a:t>
                      </a:r>
                      <a:r>
                        <a:rPr kumimoji="0" lang="el-GR" sz="1400" b="1" i="0" u="none" strike="noStrike" cap="none" normalizeH="0" baseline="0" smtClean="0">
                          <a:ln>
                            <a:noFill/>
                          </a:ln>
                          <a:solidFill>
                            <a:schemeClr val="tx1"/>
                          </a:solidFill>
                          <a:effectLst/>
                          <a:latin typeface="Calibri" pitchFamily="34" charset="0"/>
                          <a:cs typeface="Arial" charset="0"/>
                        </a:rPr>
                        <a:t>Μηλοχωρίου  </a:t>
                      </a:r>
                      <a:r>
                        <a:rPr kumimoji="0" lang="el-GR" sz="1400" b="0" i="0" u="none" strike="noStrike" cap="none" normalizeH="0" baseline="0" smtClean="0">
                          <a:ln>
                            <a:noFill/>
                          </a:ln>
                          <a:solidFill>
                            <a:schemeClr val="tx1"/>
                          </a:solidFill>
                          <a:effectLst/>
                          <a:latin typeface="Calibri" pitchFamily="34" charset="0"/>
                          <a:cs typeface="Arial" charset="0"/>
                        </a:rPr>
                        <a:t>Δ. Εορδαίας</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12.500,00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Υλοποίηση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3</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Πετρογέφυρου </a:t>
                      </a:r>
                      <a:r>
                        <a:rPr kumimoji="0" lang="el-GR" sz="1400" b="1" i="0" u="none" strike="noStrike" cap="none" normalizeH="0" baseline="0" smtClean="0">
                          <a:ln>
                            <a:noFill/>
                          </a:ln>
                          <a:solidFill>
                            <a:schemeClr val="tx1"/>
                          </a:solidFill>
                          <a:effectLst/>
                          <a:latin typeface="Calibri" pitchFamily="34" charset="0"/>
                          <a:cs typeface="Arial" charset="0"/>
                        </a:rPr>
                        <a:t>Ροδοχωρίου </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235.600,00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041</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Σύμβαση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4</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Ιερού Ναού Κοιμήσεως Θεοτόκου </a:t>
                      </a:r>
                      <a:r>
                        <a:rPr kumimoji="0" lang="el-GR" sz="1400" b="1" i="0" u="none" strike="noStrike" cap="none" normalizeH="0" baseline="0" smtClean="0">
                          <a:ln>
                            <a:noFill/>
                          </a:ln>
                          <a:solidFill>
                            <a:schemeClr val="tx1"/>
                          </a:solidFill>
                          <a:effectLst/>
                          <a:latin typeface="Calibri" pitchFamily="34" charset="0"/>
                          <a:cs typeface="Arial" charset="0"/>
                        </a:rPr>
                        <a:t>Διλόφου </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450.000,00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041</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604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5</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Ιερού Ναού Κοιμήσεως </a:t>
                      </a:r>
                      <a:r>
                        <a:rPr kumimoji="0" lang="el-GR" sz="1400" b="1" i="0" u="none" strike="noStrike" cap="none" normalizeH="0" baseline="0" smtClean="0">
                          <a:ln>
                            <a:noFill/>
                          </a:ln>
                          <a:solidFill>
                            <a:schemeClr val="tx1"/>
                          </a:solidFill>
                          <a:effectLst/>
                          <a:latin typeface="Calibri" pitchFamily="34" charset="0"/>
                          <a:cs typeface="Arial" charset="0"/>
                        </a:rPr>
                        <a:t>Θεοτόκου Εράτυρας</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305.000,00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041</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159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6</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Ανέγερση </a:t>
                      </a:r>
                      <a:r>
                        <a:rPr kumimoji="0" lang="el-GR" sz="1400" b="1" i="0" u="none" strike="noStrike" cap="none" normalizeH="0" baseline="0" smtClean="0">
                          <a:ln>
                            <a:noFill/>
                          </a:ln>
                          <a:solidFill>
                            <a:schemeClr val="tx1"/>
                          </a:solidFill>
                          <a:effectLst/>
                          <a:latin typeface="Calibri" pitchFamily="34" charset="0"/>
                          <a:cs typeface="Arial" charset="0"/>
                        </a:rPr>
                        <a:t>Μουσείου Κρόκου</a:t>
                      </a:r>
                      <a:r>
                        <a:rPr kumimoji="0" lang="el-GR" sz="1400" b="0" i="0" u="none" strike="noStrike" cap="none" normalizeH="0" baseline="0" smtClean="0">
                          <a:ln>
                            <a:noFill/>
                          </a:ln>
                          <a:solidFill>
                            <a:schemeClr val="tx1"/>
                          </a:solidFill>
                          <a:effectLst/>
                          <a:latin typeface="Calibri" pitchFamily="34" charset="0"/>
                          <a:cs typeface="Arial" charset="0"/>
                        </a:rPr>
                        <a:t> και γραφείων διοίκησης και προμήθεια εξοπλισμού.</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1.200.000,00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041 </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7</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a:t>
                      </a:r>
                      <a:r>
                        <a:rPr kumimoji="0" lang="el-GR" sz="1400" b="1" i="0" u="none" strike="noStrike" cap="none" normalizeH="0" baseline="0" smtClean="0">
                          <a:ln>
                            <a:noFill/>
                          </a:ln>
                          <a:solidFill>
                            <a:schemeClr val="tx1"/>
                          </a:solidFill>
                          <a:effectLst/>
                          <a:latin typeface="Calibri" pitchFamily="34" charset="0"/>
                          <a:cs typeface="Arial" charset="0"/>
                        </a:rPr>
                        <a:t>γεφυριού Αγίας Σωτήρας</a:t>
                      </a:r>
                      <a:r>
                        <a:rPr kumimoji="0" lang="el-GR" sz="1400" b="0" i="0" u="none" strike="noStrike" cap="none" normalizeH="0" baseline="0" smtClean="0">
                          <a:ln>
                            <a:noFill/>
                          </a:ln>
                          <a:solidFill>
                            <a:schemeClr val="tx1"/>
                          </a:solidFill>
                          <a:effectLst/>
                          <a:latin typeface="Calibri" pitchFamily="34" charset="0"/>
                          <a:cs typeface="Arial" charset="0"/>
                        </a:rPr>
                        <a:t> (Σβόλιανης) Δήμου Βοΐου</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74.400,00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25B93491-75AC-45A7-9167-1FBE410F9F82}" type="slidenum">
              <a:rPr lang="el-GR" sz="1400" smtClean="0">
                <a:latin typeface="Calibri" pitchFamily="34" charset="0"/>
              </a:rPr>
              <a:pPr algn="ctr">
                <a:defRPr/>
              </a:pPr>
              <a:t>38</a:t>
            </a:fld>
            <a:r>
              <a:rPr lang="en-US" sz="1400" dirty="0" smtClean="0">
                <a:latin typeface="Calibri" pitchFamily="34" charset="0"/>
              </a:rPr>
              <a:t>-</a:t>
            </a:r>
            <a:endParaRPr lang="el-GR" sz="1400" dirty="0">
              <a:latin typeface="Calibri" pitchFamily="34" charset="0"/>
            </a:endParaRPr>
          </a:p>
        </p:txBody>
      </p:sp>
      <p:sp>
        <p:nvSpPr>
          <p:cNvPr id="5" name="4 - Ορθογώνιο"/>
          <p:cNvSpPr/>
          <p:nvPr/>
        </p:nvSpPr>
        <p:spPr>
          <a:xfrm>
            <a:off x="0" y="0"/>
            <a:ext cx="6286500" cy="64293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a:solidFill>
                  <a:schemeClr val="bg1"/>
                </a:solidFill>
                <a:latin typeface="Calibri" pitchFamily="34" charset="0"/>
                <a:cs typeface="Arial" charset="0"/>
              </a:rPr>
              <a:t>ΕΡΓΑ ΚΤΙΡΙΑΚΩΝ ΥΠΟΔΟΜΩΝ</a:t>
            </a:r>
          </a:p>
        </p:txBody>
      </p:sp>
      <p:sp>
        <p:nvSpPr>
          <p:cNvPr id="6" name="5 - Ορθογώνιο"/>
          <p:cNvSpPr/>
          <p:nvPr/>
        </p:nvSpPr>
        <p:spPr>
          <a:xfrm>
            <a:off x="6286500" y="0"/>
            <a:ext cx="2857500" cy="64293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700"/>
              </a:spcBef>
              <a:spcAft>
                <a:spcPts val="0"/>
              </a:spcAft>
              <a:buClr>
                <a:schemeClr val="accent2"/>
              </a:buClr>
              <a:buSzPct val="60000"/>
              <a:defRPr/>
            </a:pPr>
            <a:r>
              <a:rPr lang="el-GR" sz="2400" dirty="0">
                <a:solidFill>
                  <a:schemeClr val="bg1"/>
                </a:solidFill>
                <a:latin typeface="Calibri" pitchFamily="34" charset="0"/>
              </a:rPr>
              <a:t>ΠΟΛΙΤΙΣΜΟΣ</a:t>
            </a: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285750" y="928688"/>
          <a:ext cx="8501063" cy="5214939"/>
        </p:xfrm>
        <a:graphic>
          <a:graphicData uri="http://schemas.openxmlformats.org/drawingml/2006/table">
            <a:tbl>
              <a:tblPr/>
              <a:tblGrid>
                <a:gridCol w="431800"/>
                <a:gridCol w="3675063"/>
                <a:gridCol w="1800225"/>
                <a:gridCol w="1568450"/>
                <a:gridCol w="1025525"/>
              </a:tblGrid>
              <a:tr h="611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έργου/μελέτης</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9350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8</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και ανάδειξη του Ιερού Ναού Αγίου Νικολάου </a:t>
                      </a:r>
                      <a:r>
                        <a:rPr kumimoji="0" lang="el-GR" sz="1400" b="1" i="0" u="none" strike="noStrike" cap="none" normalizeH="0" baseline="0" smtClean="0">
                          <a:ln>
                            <a:noFill/>
                          </a:ln>
                          <a:solidFill>
                            <a:schemeClr val="tx1"/>
                          </a:solidFill>
                          <a:effectLst/>
                          <a:latin typeface="Calibri" pitchFamily="34" charset="0"/>
                          <a:cs typeface="Arial" charset="0"/>
                        </a:rPr>
                        <a:t>Βλάστης</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834</a:t>
                      </a:r>
                      <a:r>
                        <a:rPr kumimoji="0" lang="el-GR" sz="1400" b="0" i="0" u="none" strike="noStrike" cap="none" normalizeH="0" baseline="0" smtClean="0">
                          <a:ln>
                            <a:noFill/>
                          </a:ln>
                          <a:solidFill>
                            <a:schemeClr val="tx1"/>
                          </a:solidFill>
                          <a:effectLst/>
                          <a:latin typeface="Calibri" pitchFamily="34" charset="0"/>
                          <a:cs typeface="Arial" charset="0"/>
                        </a:rPr>
                        <a:t>.000,00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82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9</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Ιερού Ναού Αγίου Νικολάου </a:t>
                      </a:r>
                      <a:r>
                        <a:rPr kumimoji="0" lang="el-GR" sz="1400" b="1" i="0" u="none" strike="noStrike" cap="none" normalizeH="0" baseline="0" smtClean="0">
                          <a:ln>
                            <a:noFill/>
                          </a:ln>
                          <a:solidFill>
                            <a:schemeClr val="tx1"/>
                          </a:solidFill>
                          <a:effectLst/>
                          <a:latin typeface="Calibri" pitchFamily="34" charset="0"/>
                          <a:cs typeface="Arial" charset="0"/>
                        </a:rPr>
                        <a:t>Λιβαδερού </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Arial" charset="0"/>
                        </a:rPr>
                        <a:t>87</a:t>
                      </a:r>
                      <a:r>
                        <a:rPr kumimoji="0" lang="el-GR" sz="1400" b="0" i="0" u="none" strike="noStrike" cap="none" normalizeH="0" baseline="0" smtClean="0">
                          <a:ln>
                            <a:noFill/>
                          </a:ln>
                          <a:solidFill>
                            <a:schemeClr val="tx1"/>
                          </a:solidFill>
                          <a:effectLst/>
                          <a:latin typeface="Calibri" pitchFamily="34" charset="0"/>
                          <a:cs typeface="Arial" charset="0"/>
                        </a:rPr>
                        <a:t>0.500,00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826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του  αρχοντικού  ΜΑΝΟΥΣΗ ΔΟΥΚΑ – ΤΖΑΤΖΑ στην Σιάτιστα.</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1.932.942,98</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11</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–συντήρηση γεφυριού </a:t>
                      </a:r>
                      <a:r>
                        <a:rPr kumimoji="0" lang="el-GR" sz="1400" b="1" i="0" u="none" strike="noStrike" cap="none" normalizeH="0" baseline="0" smtClean="0">
                          <a:ln>
                            <a:noFill/>
                          </a:ln>
                          <a:solidFill>
                            <a:schemeClr val="tx1"/>
                          </a:solidFill>
                          <a:effectLst/>
                          <a:latin typeface="Calibri" pitchFamily="34" charset="0"/>
                          <a:cs typeface="Arial" charset="0"/>
                        </a:rPr>
                        <a:t>Κοιλαδίου </a:t>
                      </a:r>
                      <a:r>
                        <a:rPr kumimoji="0" lang="el-GR" sz="1400" b="0" i="0" u="none" strike="noStrike" cap="none" normalizeH="0" baseline="0" smtClean="0">
                          <a:ln>
                            <a:noFill/>
                          </a:ln>
                          <a:solidFill>
                            <a:schemeClr val="tx1"/>
                          </a:solidFill>
                          <a:effectLst/>
                          <a:latin typeface="Calibri" pitchFamily="34" charset="0"/>
                          <a:cs typeface="Arial" charset="0"/>
                        </a:rPr>
                        <a:t>Δήμου Βοΐου</a:t>
                      </a:r>
                      <a:r>
                        <a:rPr kumimoji="0" lang="el-GR" sz="1400" b="1" i="0" u="none" strike="noStrike" cap="none" normalizeH="0" baseline="0" smtClean="0">
                          <a:ln>
                            <a:noFill/>
                          </a:ln>
                          <a:solidFill>
                            <a:schemeClr val="tx1"/>
                          </a:solidFill>
                          <a:effectLst/>
                          <a:latin typeface="Calibri" pitchFamily="34" charset="0"/>
                          <a:cs typeface="Arial" charset="0"/>
                        </a:rPr>
                        <a:t> </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12</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Arial" charset="0"/>
                        </a:rPr>
                        <a:t>Αποκατάσταση και ανάδειξη Γκέρτσειου Πολιτιστικού Κέντρου </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Calibri" pitchFamily="34" charset="0"/>
                          <a:cs typeface="Arial" charset="0"/>
                        </a:rPr>
                        <a:t>5.000.000,00</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Μελέτη</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600" b="1" i="0" u="none" strike="noStrike" cap="none" normalizeH="0" baseline="0" smtClean="0">
                        <a:ln>
                          <a:noFill/>
                        </a:ln>
                        <a:solidFill>
                          <a:schemeClr val="tx1"/>
                        </a:solidFill>
                        <a:effectLst/>
                        <a:latin typeface="Calibri" pitchFamily="34" charset="0"/>
                        <a:cs typeface="Arial" charset="0"/>
                      </a:endParaRP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FF0000"/>
                          </a:solidFill>
                          <a:effectLst/>
                          <a:latin typeface="Calibri" pitchFamily="34" charset="0"/>
                          <a:cs typeface="Arial" charset="0"/>
                        </a:rPr>
                        <a:t>Συνολικός προϋπολογισμός Έργων Πολιτισμού</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FF0000"/>
                          </a:solidFill>
                          <a:effectLst/>
                          <a:latin typeface="Calibri" pitchFamily="34" charset="0"/>
                          <a:cs typeface="Arial" charset="0"/>
                        </a:rPr>
                        <a:t>10.929.942,98 €</a:t>
                      </a:r>
                    </a:p>
                  </a:txBody>
                  <a:tcPr marL="3795" marR="3795" marT="37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7EE51325-2635-4CA7-AE5D-F948DF352686}" type="slidenum">
              <a:rPr lang="el-GR" sz="1400" smtClean="0">
                <a:latin typeface="Calibri" pitchFamily="34" charset="0"/>
              </a:rPr>
              <a:pPr algn="ctr">
                <a:defRPr/>
              </a:pPr>
              <a:t>39</a:t>
            </a:fld>
            <a:r>
              <a:rPr lang="en-US" sz="1400" dirty="0" smtClean="0">
                <a:latin typeface="Calibri" pitchFamily="34" charset="0"/>
              </a:rPr>
              <a:t>-</a:t>
            </a:r>
            <a:endParaRPr lang="el-GR" sz="1400" dirty="0">
              <a:latin typeface="Calibri" pitchFamily="34" charset="0"/>
            </a:endParaRPr>
          </a:p>
        </p:txBody>
      </p:sp>
      <p:sp>
        <p:nvSpPr>
          <p:cNvPr id="5" name="4 - Ορθογώνιο"/>
          <p:cNvSpPr/>
          <p:nvPr/>
        </p:nvSpPr>
        <p:spPr>
          <a:xfrm>
            <a:off x="0" y="0"/>
            <a:ext cx="6286500" cy="64293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a:solidFill>
                  <a:schemeClr val="bg1"/>
                </a:solidFill>
                <a:latin typeface="Calibri" pitchFamily="34" charset="0"/>
                <a:cs typeface="Arial" charset="0"/>
              </a:rPr>
              <a:t>ΕΡΓΑ ΚΤΙΡΙΑΚΩΝ ΥΠΟΔΟΜΩΝ</a:t>
            </a:r>
          </a:p>
        </p:txBody>
      </p:sp>
      <p:sp>
        <p:nvSpPr>
          <p:cNvPr id="6" name="5 - Ορθογώνιο"/>
          <p:cNvSpPr/>
          <p:nvPr/>
        </p:nvSpPr>
        <p:spPr>
          <a:xfrm>
            <a:off x="6286500" y="0"/>
            <a:ext cx="2857500" cy="64293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700"/>
              </a:spcBef>
              <a:spcAft>
                <a:spcPts val="0"/>
              </a:spcAft>
              <a:buClr>
                <a:schemeClr val="accent2"/>
              </a:buClr>
              <a:buSzPct val="60000"/>
              <a:defRPr/>
            </a:pPr>
            <a:r>
              <a:rPr lang="el-GR" sz="2400" dirty="0">
                <a:solidFill>
                  <a:schemeClr val="bg1"/>
                </a:solidFill>
                <a:latin typeface="Calibri" pitchFamily="34" charset="0"/>
              </a:rPr>
              <a:t>ΠΟΛΙΤΙΣΜΟΣ</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285750" y="142875"/>
            <a:ext cx="7715250" cy="4814888"/>
          </a:xfrm>
        </p:spPr>
        <p:txBody>
          <a:bodyPr/>
          <a:lstStyle/>
          <a:p>
            <a:pPr>
              <a:buFont typeface="Wingdings 2" pitchFamily="18" charset="2"/>
              <a:buNone/>
            </a:pPr>
            <a:r>
              <a:rPr lang="en-US" sz="1200" smtClean="0">
                <a:latin typeface="Calibri" pitchFamily="34" charset="0"/>
              </a:rPr>
              <a:t>           </a:t>
            </a:r>
            <a:r>
              <a:rPr lang="el-GR" sz="1400" smtClean="0">
                <a:latin typeface="Calibri" pitchFamily="34" charset="0"/>
              </a:rPr>
              <a:t>Στα πλαίσια  της  καθιέρωσης των  τακτικών ενημερωτικών συναντήσεων  με τους Διευθυντές των Διευθύνσεων αρμοδιότητας της  ΠΕ Κοζάνης από τα </a:t>
            </a:r>
            <a:r>
              <a:rPr lang="el-GR" sz="1400" u="sng" smtClean="0">
                <a:latin typeface="Calibri" pitchFamily="34" charset="0"/>
              </a:rPr>
              <a:t>σημαντικότερα θέματα </a:t>
            </a:r>
            <a:r>
              <a:rPr lang="el-GR" sz="1400" smtClean="0">
                <a:latin typeface="Calibri" pitchFamily="34" charset="0"/>
              </a:rPr>
              <a:t> που εξετάσθηκαν είναι τα εξής:</a:t>
            </a:r>
          </a:p>
          <a:p>
            <a:pPr>
              <a:lnSpc>
                <a:spcPct val="80000"/>
              </a:lnSpc>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Λειτουργία γραφείων   υπηρεσιών  της ΠΕ Κοζάνης  στην Εορδαία (Διοικητήριο Εορδαίας). </a:t>
            </a:r>
          </a:p>
          <a:p>
            <a:pPr lvl="2">
              <a:lnSpc>
                <a:spcPct val="80000"/>
              </a:lnSpc>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Μεταφορά αρχείου της  ΠΕ Κοζάνης. </a:t>
            </a:r>
          </a:p>
          <a:p>
            <a:pPr lvl="2">
              <a:lnSpc>
                <a:spcPct val="80000"/>
              </a:lnSpc>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Διαδικασία πρόσληψης και αξιολόγησης για την τοποθέτηση των Επιστημόνων για την ΠΕ Κοζάνης μέσω του Ειδικού προγράμματος και του προγράμματος των ωφελουμένων της Κοινωφελούς εργασίας. </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Επίλυση θέματος  πρόσληψης Τεχνικού Ασφαλείας, Γιατρού Εργασίας και υπευθύνου </a:t>
            </a:r>
            <a:r>
              <a:rPr lang="en-US" sz="1200" b="1" smtClean="0">
                <a:latin typeface="Calibri" pitchFamily="34" charset="0"/>
              </a:rPr>
              <a:t>GDPR</a:t>
            </a:r>
            <a:r>
              <a:rPr lang="el-GR" sz="1200" b="1" smtClean="0">
                <a:latin typeface="Calibri" pitchFamily="34" charset="0"/>
              </a:rPr>
              <a:t> (ΓΕΝΙΚΟΣ ΚΑΝΟΝΙΣΜΟΣ ΠΡΟΣΤΑΣΙΑΣ  ΠΡΟΣΩΠΙΚΩΝ ΔΕΔΟΜΕΝΩΝ).</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Προγραμματισμός προσλήψεων τακτικού προσωπικού </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Έγκριση προσλήψεων τακτικού προσωπικού στα πλαίσια του Προγραμματισμού Προσλήψεων έτους 2021</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Πρόσληψη ΠΕ Κτηνιάτρου</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Καταγραφή ακίνητης περιουσίας της ΠΕ Κοζάνης</a:t>
            </a:r>
            <a:r>
              <a:rPr lang="el-GR" sz="1200" smtClean="0">
                <a:latin typeface="Calibri" pitchFamily="34" charset="0"/>
              </a:rPr>
              <a:t> </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Ενεργειακή Αναβάθμιση κτιρίων της ΠΕ Κοζάνης</a:t>
            </a:r>
            <a:r>
              <a:rPr lang="el-GR" sz="1200" smtClean="0">
                <a:latin typeface="Calibri" pitchFamily="34" charset="0"/>
              </a:rPr>
              <a:t> </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Αξιολόγηση των υπηρεσιακών οχημάτων και μηχανημάτων του Τεχνικού Εξοπλισμού της Διεύθυνσης Τεχνικών Έργων της ΠΕ Κοζάνης.</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Απόσυρση ακατάλληλων κρατικών οχημάτων και πρόταση προμήθειας οχημάτων λόγω αυξημένων αναγκών των υπηρεσιών της ΠΕ Κοζάνης.</a:t>
            </a:r>
          </a:p>
          <a:p>
            <a:pPr>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Έγκριση παραχώρησης χρήσης κτιρίου για τη στέγαση του Σχολείου Δεύτερης Ευκαιρίας</a:t>
            </a:r>
          </a:p>
          <a:p>
            <a:pPr lvl="2">
              <a:lnSpc>
                <a:spcPct val="80000"/>
              </a:lnSpc>
              <a:buFont typeface="Wingdings" pitchFamily="2" charset="2"/>
              <a:buChar char="Ø"/>
            </a:pPr>
            <a:endParaRPr lang="el-GR" sz="1200" b="1" smtClean="0">
              <a:latin typeface="Calibri" pitchFamily="34" charset="0"/>
            </a:endParaRPr>
          </a:p>
          <a:p>
            <a:pPr lvl="2">
              <a:lnSpc>
                <a:spcPct val="80000"/>
              </a:lnSpc>
              <a:buFont typeface="Wingdings" pitchFamily="2" charset="2"/>
              <a:buChar char="Ø"/>
            </a:pPr>
            <a:r>
              <a:rPr lang="el-GR" sz="1200" b="1" smtClean="0">
                <a:latin typeface="Calibri" pitchFamily="34" charset="0"/>
              </a:rPr>
              <a:t>Μέτρα αντιμετώπισης της πανδημίας του Κορωνοϊού</a:t>
            </a:r>
          </a:p>
        </p:txBody>
      </p:sp>
      <p:sp>
        <p:nvSpPr>
          <p:cNvPr id="7"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57D9CFD1-E0CD-4042-BCE6-A8CFB15BB859}" type="slidenum">
              <a:rPr lang="el-GR" sz="1400">
                <a:solidFill>
                  <a:schemeClr val="tx2">
                    <a:shade val="50000"/>
                  </a:schemeClr>
                </a:solidFill>
                <a:latin typeface="Calibri" pitchFamily="34" charset="0"/>
                <a:cs typeface="+mn-cs"/>
              </a:rPr>
              <a:pPr algn="ctr">
                <a:defRPr/>
              </a:pPr>
              <a:t>4</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17142398_651309662446367_1159949827320399444_n"/>
          <p:cNvPicPr>
            <a:picLocks noChangeAspect="1" noChangeArrowheads="1"/>
          </p:cNvPicPr>
          <p:nvPr/>
        </p:nvPicPr>
        <p:blipFill>
          <a:blip r:embed="rId2" cstate="print"/>
          <a:srcRect/>
          <a:stretch>
            <a:fillRect/>
          </a:stretch>
        </p:blipFill>
        <p:spPr bwMode="auto">
          <a:xfrm>
            <a:off x="1" y="0"/>
            <a:ext cx="4429123" cy="3286124"/>
          </a:xfrm>
          <a:prstGeom prst="rect">
            <a:avLst/>
          </a:prstGeom>
          <a:noFill/>
          <a:ln w="9525">
            <a:noFill/>
            <a:miter lim="800000"/>
            <a:headEnd/>
            <a:tailEnd/>
          </a:ln>
          <a:scene3d>
            <a:camera prst="orthographicFront"/>
            <a:lightRig rig="threePt" dir="t"/>
          </a:scene3d>
          <a:sp3d>
            <a:bevelT prst="slope"/>
            <a:bevelB prst="slope"/>
          </a:sp3d>
        </p:spPr>
      </p:pic>
      <p:pic>
        <p:nvPicPr>
          <p:cNvPr id="158723" name="Picture 3" descr="agios_nikolaos_libaderou-1"/>
          <p:cNvPicPr>
            <a:picLocks noChangeAspect="1" noChangeArrowheads="1"/>
          </p:cNvPicPr>
          <p:nvPr/>
        </p:nvPicPr>
        <p:blipFill>
          <a:blip r:embed="rId3" cstate="print"/>
          <a:srcRect/>
          <a:stretch>
            <a:fillRect/>
          </a:stretch>
        </p:blipFill>
        <p:spPr bwMode="auto">
          <a:xfrm>
            <a:off x="4429124" y="3286124"/>
            <a:ext cx="4714876" cy="3571876"/>
          </a:xfrm>
          <a:prstGeom prst="rect">
            <a:avLst/>
          </a:prstGeom>
          <a:noFill/>
          <a:ln w="9525">
            <a:noFill/>
            <a:miter lim="800000"/>
            <a:headEnd/>
            <a:tailEnd/>
          </a:ln>
          <a:scene3d>
            <a:camera prst="orthographicFront"/>
            <a:lightRig rig="threePt" dir="t"/>
          </a:scene3d>
          <a:sp3d>
            <a:bevelT prst="slope"/>
          </a:sp3d>
        </p:spPr>
      </p:pic>
      <p:sp>
        <p:nvSpPr>
          <p:cNvPr id="56323" name="Rectangle 4"/>
          <p:cNvSpPr>
            <a:spLocks noChangeArrowheads="1"/>
          </p:cNvSpPr>
          <p:nvPr/>
        </p:nvSpPr>
        <p:spPr bwMode="auto">
          <a:xfrm>
            <a:off x="4572000" y="1009650"/>
            <a:ext cx="4286250" cy="747713"/>
          </a:xfrm>
          <a:prstGeom prst="rect">
            <a:avLst/>
          </a:prstGeom>
          <a:noFill/>
          <a:ln w="9525">
            <a:noFill/>
            <a:miter lim="800000"/>
            <a:headEnd/>
            <a:tailEnd/>
          </a:ln>
        </p:spPr>
        <p:txBody>
          <a:bodyPr anchor="ctr">
            <a:spAutoFit/>
          </a:bodyPr>
          <a:lstStyle/>
          <a:p>
            <a:pPr algn="ctr">
              <a:lnSpc>
                <a:spcPct val="150000"/>
              </a:lnSpc>
            </a:pPr>
            <a:r>
              <a:rPr lang="el-GR" sz="1400">
                <a:latin typeface="Calibri" pitchFamily="34" charset="0"/>
                <a:ea typeface="Times New Roman" pitchFamily="18" charset="0"/>
                <a:cs typeface="Calibri" pitchFamily="34" charset="0"/>
              </a:rPr>
              <a:t>Ανέγερση Μουσείου Κρόκου</a:t>
            </a:r>
          </a:p>
          <a:p>
            <a:pPr algn="ctr">
              <a:lnSpc>
                <a:spcPct val="150000"/>
              </a:lnSpc>
            </a:pPr>
            <a:r>
              <a:rPr lang="el-GR" sz="1400">
                <a:latin typeface="Calibri" pitchFamily="34" charset="0"/>
                <a:ea typeface="Times New Roman" pitchFamily="18" charset="0"/>
                <a:cs typeface="Calibri" pitchFamily="34" charset="0"/>
              </a:rPr>
              <a:t> (π/υ:1.200.000,00€</a:t>
            </a:r>
            <a:r>
              <a:rPr lang="el-GR" sz="1600">
                <a:latin typeface="Calibri" pitchFamily="34" charset="0"/>
                <a:ea typeface="Times New Roman" pitchFamily="18" charset="0"/>
                <a:cs typeface="Calibri" pitchFamily="34" charset="0"/>
              </a:rPr>
              <a:t>)</a:t>
            </a:r>
          </a:p>
        </p:txBody>
      </p:sp>
      <p:sp>
        <p:nvSpPr>
          <p:cNvPr id="56324" name="Rectangle 5"/>
          <p:cNvSpPr>
            <a:spLocks noChangeArrowheads="1"/>
          </p:cNvSpPr>
          <p:nvPr/>
        </p:nvSpPr>
        <p:spPr bwMode="auto">
          <a:xfrm>
            <a:off x="142875" y="4492625"/>
            <a:ext cx="4286250" cy="706438"/>
          </a:xfrm>
          <a:prstGeom prst="rect">
            <a:avLst/>
          </a:prstGeom>
          <a:noFill/>
          <a:ln w="9525">
            <a:noFill/>
            <a:miter lim="800000"/>
            <a:headEnd/>
            <a:tailEnd/>
          </a:ln>
        </p:spPr>
        <p:txBody>
          <a:bodyPr anchor="ctr">
            <a:spAutoFit/>
          </a:bodyPr>
          <a:lstStyle/>
          <a:p>
            <a:pPr algn="ctr">
              <a:lnSpc>
                <a:spcPct val="150000"/>
              </a:lnSpc>
            </a:pPr>
            <a:r>
              <a:rPr lang="el-GR" sz="1400">
                <a:latin typeface="Calibri" pitchFamily="34" charset="0"/>
                <a:ea typeface="Times New Roman" pitchFamily="18" charset="0"/>
                <a:cs typeface="Calibri" pitchFamily="34" charset="0"/>
              </a:rPr>
              <a:t>Αποκατάσταση Ιερού Ναού Αγίου Νικολάου Λιβαδερού (π/υ:870.500,00€)</a:t>
            </a:r>
          </a:p>
        </p:txBody>
      </p:sp>
      <p:sp>
        <p:nvSpPr>
          <p:cNvPr id="6" name="6 - Θέση αριθμού διαφάνειας"/>
          <p:cNvSpPr>
            <a:spLocks noGrp="1"/>
          </p:cNvSpPr>
          <p:nvPr>
            <p:ph type="sldNum" sz="quarter" idx="12"/>
          </p:nvPr>
        </p:nvSpPr>
        <p:spPr>
          <a:xfrm>
            <a:off x="3714750" y="6492875"/>
            <a:ext cx="762000" cy="365125"/>
          </a:xfrm>
        </p:spPr>
        <p:txBody>
          <a:bodyPr/>
          <a:lstStyle/>
          <a:p>
            <a:pPr algn="ctr">
              <a:defRPr/>
            </a:pPr>
            <a:r>
              <a:rPr lang="en-US" sz="1400" dirty="0" smtClean="0">
                <a:latin typeface="Calibri" pitchFamily="34" charset="0"/>
              </a:rPr>
              <a:t>-</a:t>
            </a:r>
            <a:fld id="{EF254EB5-C81A-4BD1-B1E9-9099261A06C5}" type="slidenum">
              <a:rPr lang="el-GR" sz="1400" smtClean="0">
                <a:latin typeface="Calibri" pitchFamily="34" charset="0"/>
              </a:rPr>
              <a:pPr algn="ctr">
                <a:defRPr/>
              </a:pPr>
              <a:t>40</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DJI_0001-BorderMaker"/>
          <p:cNvPicPr>
            <a:picLocks noChangeAspect="1" noChangeArrowheads="1"/>
          </p:cNvPicPr>
          <p:nvPr/>
        </p:nvPicPr>
        <p:blipFill>
          <a:blip r:embed="rId2" cstate="print"/>
          <a:srcRect/>
          <a:stretch>
            <a:fillRect/>
          </a:stretch>
        </p:blipFill>
        <p:spPr bwMode="auto">
          <a:xfrm>
            <a:off x="0" y="0"/>
            <a:ext cx="4429123" cy="3286124"/>
          </a:xfrm>
          <a:prstGeom prst="rect">
            <a:avLst/>
          </a:prstGeom>
          <a:noFill/>
          <a:ln w="9525">
            <a:noFill/>
            <a:miter lim="800000"/>
            <a:headEnd/>
            <a:tailEnd/>
          </a:ln>
          <a:scene3d>
            <a:camera prst="orthographicFront"/>
            <a:lightRig rig="threePt" dir="t"/>
          </a:scene3d>
          <a:sp3d>
            <a:bevelT prst="slope"/>
          </a:sp3d>
        </p:spPr>
      </p:pic>
      <p:pic>
        <p:nvPicPr>
          <p:cNvPr id="159747" name="Picture 3" descr="siatista-to-2023-tha-exei-apokatastathei-pliros-to-arxontiko-manousi"/>
          <p:cNvPicPr>
            <a:picLocks noChangeAspect="1" noChangeArrowheads="1"/>
          </p:cNvPicPr>
          <p:nvPr/>
        </p:nvPicPr>
        <p:blipFill>
          <a:blip r:embed="rId3" cstate="print"/>
          <a:srcRect/>
          <a:stretch>
            <a:fillRect/>
          </a:stretch>
        </p:blipFill>
        <p:spPr bwMode="auto">
          <a:xfrm>
            <a:off x="4429124" y="3286123"/>
            <a:ext cx="4714876" cy="3571877"/>
          </a:xfrm>
          <a:prstGeom prst="rect">
            <a:avLst/>
          </a:prstGeom>
          <a:noFill/>
          <a:ln w="9525">
            <a:noFill/>
            <a:miter lim="800000"/>
            <a:headEnd/>
            <a:tailEnd/>
          </a:ln>
          <a:scene3d>
            <a:camera prst="orthographicFront"/>
            <a:lightRig rig="threePt" dir="t"/>
          </a:scene3d>
          <a:sp3d>
            <a:bevelT prst="slope"/>
          </a:sp3d>
        </p:spPr>
      </p:pic>
      <p:sp>
        <p:nvSpPr>
          <p:cNvPr id="57347" name="Rectangle 4"/>
          <p:cNvSpPr>
            <a:spLocks noChangeArrowheads="1"/>
          </p:cNvSpPr>
          <p:nvPr/>
        </p:nvSpPr>
        <p:spPr bwMode="auto">
          <a:xfrm>
            <a:off x="4572000" y="1035050"/>
            <a:ext cx="4572000" cy="738188"/>
          </a:xfrm>
          <a:prstGeom prst="rect">
            <a:avLst/>
          </a:prstGeom>
          <a:noFill/>
          <a:ln w="9525">
            <a:noFill/>
            <a:miter lim="800000"/>
            <a:headEnd/>
            <a:tailEnd/>
          </a:ln>
        </p:spPr>
        <p:txBody>
          <a:bodyPr anchor="ctr">
            <a:spAutoFit/>
          </a:bodyPr>
          <a:lstStyle/>
          <a:p>
            <a:pPr algn="ctr">
              <a:lnSpc>
                <a:spcPct val="150000"/>
              </a:lnSpc>
            </a:pPr>
            <a:r>
              <a:rPr lang="el-GR" sz="1400">
                <a:latin typeface="Calibri" pitchFamily="34" charset="0"/>
                <a:ea typeface="Times New Roman" pitchFamily="18" charset="0"/>
                <a:cs typeface="Calibri" pitchFamily="34" charset="0"/>
              </a:rPr>
              <a:t>Αποκατάσταση Ιερού Ναού Κοιμήσεως Θεοτόκου Διλόφου (π/υ:450.000,00€)</a:t>
            </a:r>
          </a:p>
        </p:txBody>
      </p:sp>
      <p:sp>
        <p:nvSpPr>
          <p:cNvPr id="57348" name="Rectangle 5"/>
          <p:cNvSpPr>
            <a:spLocks noChangeArrowheads="1"/>
          </p:cNvSpPr>
          <p:nvPr/>
        </p:nvSpPr>
        <p:spPr bwMode="auto">
          <a:xfrm>
            <a:off x="214313" y="4649788"/>
            <a:ext cx="4071937" cy="704850"/>
          </a:xfrm>
          <a:prstGeom prst="rect">
            <a:avLst/>
          </a:prstGeom>
          <a:noFill/>
          <a:ln w="9525">
            <a:noFill/>
            <a:miter lim="800000"/>
            <a:headEnd/>
            <a:tailEnd/>
          </a:ln>
        </p:spPr>
        <p:txBody>
          <a:bodyPr anchor="ctr">
            <a:spAutoFit/>
          </a:bodyPr>
          <a:lstStyle/>
          <a:p>
            <a:pPr algn="ctr">
              <a:lnSpc>
                <a:spcPct val="150000"/>
              </a:lnSpc>
            </a:pPr>
            <a:r>
              <a:rPr lang="el-GR" sz="1400">
                <a:latin typeface="Calibri" pitchFamily="34" charset="0"/>
                <a:ea typeface="Times New Roman" pitchFamily="18" charset="0"/>
                <a:cs typeface="Calibri" pitchFamily="34" charset="0"/>
              </a:rPr>
              <a:t>Αποκατάσταση Αρχοντικού ΜΑΝΟΥΣΗ ΔΟΥΚΑ-ΤΖΑΤΖΑ στη Σιάτιστα (π/υ:1.932.942,98€)</a:t>
            </a:r>
            <a:endParaRPr lang="el-GR" sz="2400">
              <a:latin typeface="Calibri" pitchFamily="34" charset="0"/>
              <a:ea typeface="Times New Roman" pitchFamily="18" charset="0"/>
              <a:cs typeface="Calibri" pitchFamily="34" charset="0"/>
            </a:endParaRPr>
          </a:p>
        </p:txBody>
      </p:sp>
      <p:sp>
        <p:nvSpPr>
          <p:cNvPr id="6" name="6 - Θέση αριθμού διαφάνειας"/>
          <p:cNvSpPr>
            <a:spLocks noGrp="1"/>
          </p:cNvSpPr>
          <p:nvPr>
            <p:ph type="sldNum" sz="quarter" idx="12"/>
          </p:nvPr>
        </p:nvSpPr>
        <p:spPr>
          <a:xfrm>
            <a:off x="3714750" y="6492875"/>
            <a:ext cx="762000" cy="365125"/>
          </a:xfrm>
        </p:spPr>
        <p:txBody>
          <a:bodyPr/>
          <a:lstStyle/>
          <a:p>
            <a:pPr algn="ctr">
              <a:defRPr/>
            </a:pPr>
            <a:r>
              <a:rPr lang="en-US" sz="1400" dirty="0" smtClean="0">
                <a:latin typeface="Calibri" pitchFamily="34" charset="0"/>
              </a:rPr>
              <a:t>-</a:t>
            </a:r>
            <a:fld id="{ED1D8B44-D6BC-4559-9FB7-76BB462938F1}" type="slidenum">
              <a:rPr lang="el-GR" sz="1400" smtClean="0">
                <a:latin typeface="Calibri" pitchFamily="34" charset="0"/>
              </a:rPr>
              <a:pPr algn="ctr">
                <a:defRPr/>
              </a:pPr>
              <a:t>41</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σβολιανη12"/>
          <p:cNvPicPr>
            <a:picLocks noChangeAspect="1" noChangeArrowheads="1"/>
          </p:cNvPicPr>
          <p:nvPr/>
        </p:nvPicPr>
        <p:blipFill>
          <a:blip r:embed="rId2" cstate="print"/>
          <a:srcRect/>
          <a:stretch>
            <a:fillRect/>
          </a:stretch>
        </p:blipFill>
        <p:spPr bwMode="auto">
          <a:xfrm>
            <a:off x="857224" y="1000108"/>
            <a:ext cx="6929486" cy="4143404"/>
          </a:xfrm>
          <a:prstGeom prst="rect">
            <a:avLst/>
          </a:prstGeom>
          <a:noFill/>
          <a:ln w="9525">
            <a:solidFill>
              <a:schemeClr val="accent1">
                <a:shade val="50000"/>
              </a:schemeClr>
            </a:solidFill>
            <a:miter lim="800000"/>
            <a:headEnd/>
            <a:tailEnd/>
          </a:ln>
          <a:scene3d>
            <a:camera prst="orthographicFront"/>
            <a:lightRig rig="threePt" dir="t"/>
          </a:scene3d>
          <a:sp3d>
            <a:bevelT prst="slope"/>
            <a:bevelB prst="slope"/>
          </a:sp3d>
        </p:spPr>
      </p:pic>
      <p:sp>
        <p:nvSpPr>
          <p:cNvPr id="58370" name="Rectangle 3"/>
          <p:cNvSpPr>
            <a:spLocks noChangeArrowheads="1"/>
          </p:cNvSpPr>
          <p:nvPr/>
        </p:nvSpPr>
        <p:spPr bwMode="auto">
          <a:xfrm>
            <a:off x="1643063" y="5278438"/>
            <a:ext cx="5429250" cy="706437"/>
          </a:xfrm>
          <a:prstGeom prst="rect">
            <a:avLst/>
          </a:prstGeom>
          <a:noFill/>
          <a:ln w="9525">
            <a:noFill/>
            <a:miter lim="800000"/>
            <a:headEnd/>
            <a:tailEnd/>
          </a:ln>
        </p:spPr>
        <p:txBody>
          <a:bodyPr anchor="ctr">
            <a:spAutoFit/>
          </a:bodyPr>
          <a:lstStyle/>
          <a:p>
            <a:pPr algn="ctr">
              <a:lnSpc>
                <a:spcPct val="150000"/>
              </a:lnSpc>
            </a:pPr>
            <a:r>
              <a:rPr lang="el-GR" sz="1400">
                <a:latin typeface="Calibri" pitchFamily="34" charset="0"/>
                <a:ea typeface="Times New Roman" pitchFamily="18" charset="0"/>
                <a:cs typeface="Calibri" pitchFamily="34" charset="0"/>
              </a:rPr>
              <a:t>Αποκατάσταση γεφυριού Αγίας Σωτήρας (Σβόλιανης)Δήμου Βοΐου (π/υ:74.400,00€)</a:t>
            </a:r>
            <a:endParaRPr lang="el-GR" sz="2400">
              <a:latin typeface="Calibri" pitchFamily="34" charset="0"/>
              <a:ea typeface="Times New Roman" pitchFamily="18" charset="0"/>
              <a:cs typeface="Calibri" pitchFamily="34" charset="0"/>
            </a:endParaRPr>
          </a:p>
        </p:txBody>
      </p:sp>
      <p:sp>
        <p:nvSpPr>
          <p:cNvPr id="5" name="6 - Θέση αριθμού διαφάνειας"/>
          <p:cNvSpPr>
            <a:spLocks noGrp="1"/>
          </p:cNvSpPr>
          <p:nvPr>
            <p:ph type="sldNum" sz="quarter" idx="12"/>
          </p:nvPr>
        </p:nvSpPr>
        <p:spPr>
          <a:xfrm>
            <a:off x="3929063" y="6492875"/>
            <a:ext cx="762000" cy="365125"/>
          </a:xfrm>
        </p:spPr>
        <p:txBody>
          <a:bodyPr/>
          <a:lstStyle/>
          <a:p>
            <a:pPr algn="ctr">
              <a:defRPr/>
            </a:pPr>
            <a:r>
              <a:rPr lang="en-US" sz="1400" dirty="0" smtClean="0">
                <a:latin typeface="Calibri" pitchFamily="34" charset="0"/>
              </a:rPr>
              <a:t>-</a:t>
            </a:r>
            <a:fld id="{0DB3719D-7992-41F1-A4CB-83BDBD5B0D03}" type="slidenum">
              <a:rPr lang="el-GR" sz="1400" smtClean="0">
                <a:latin typeface="Calibri" pitchFamily="34" charset="0"/>
              </a:rPr>
              <a:pPr algn="ctr">
                <a:defRPr/>
              </a:pPr>
              <a:t>42</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nvGraphicFramePr>
        <p:xfrm>
          <a:off x="285750" y="857250"/>
          <a:ext cx="8643938" cy="5121277"/>
        </p:xfrm>
        <a:graphic>
          <a:graphicData uri="http://schemas.openxmlformats.org/drawingml/2006/table">
            <a:tbl>
              <a:tblPr/>
              <a:tblGrid>
                <a:gridCol w="428625"/>
                <a:gridCol w="3643313"/>
                <a:gridCol w="1714500"/>
                <a:gridCol w="1571625"/>
                <a:gridCol w="1285875"/>
              </a:tblGrid>
              <a:tr h="6159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έργου</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 </a:t>
                      </a:r>
                    </a:p>
                  </a:txBody>
                  <a:tcPr marL="5093" marR="5093" marT="509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842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Προμήθεια, μεταφορά και τοποθέτηση τριών μεταλλικών στεγάστρων για τις ανάγκες του  </a:t>
                      </a:r>
                      <a:r>
                        <a:rPr kumimoji="0" lang="el-GR" sz="1400" b="1" i="0" u="none" strike="noStrike" cap="none" normalizeH="0" baseline="0" smtClean="0">
                          <a:ln>
                            <a:noFill/>
                          </a:ln>
                          <a:solidFill>
                            <a:schemeClr val="tx1"/>
                          </a:solidFill>
                          <a:effectLst/>
                          <a:latin typeface="Calibri" pitchFamily="34" charset="0"/>
                          <a:cs typeface="Arial" charset="0"/>
                        </a:rPr>
                        <a:t>Μποδοσάκειου </a:t>
                      </a:r>
                      <a:r>
                        <a:rPr kumimoji="0" lang="el-GR" sz="1400" b="0" i="0" u="none" strike="noStrike" cap="none" normalizeH="0" baseline="0" smtClean="0">
                          <a:ln>
                            <a:noFill/>
                          </a:ln>
                          <a:solidFill>
                            <a:schemeClr val="tx1"/>
                          </a:solidFill>
                          <a:effectLst/>
                          <a:latin typeface="Calibri" pitchFamily="34" charset="0"/>
                          <a:cs typeface="Arial" charset="0"/>
                        </a:rPr>
                        <a:t>Νοσοκομείου Πτολεμαΐδας</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20.470,00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Ολοκλήρωση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651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2</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Ανακαίνιση εξωτερικών χρωματισμών </a:t>
                      </a:r>
                      <a:r>
                        <a:rPr kumimoji="0" lang="el-GR" sz="1400" b="1" i="0" u="none" strike="noStrike" cap="none" normalizeH="0" baseline="0" smtClean="0">
                          <a:ln>
                            <a:noFill/>
                          </a:ln>
                          <a:solidFill>
                            <a:schemeClr val="tx1"/>
                          </a:solidFill>
                          <a:effectLst/>
                          <a:latin typeface="Calibri" pitchFamily="34" charset="0"/>
                          <a:cs typeface="Arial" charset="0"/>
                        </a:rPr>
                        <a:t>Μποδοσάκειου </a:t>
                      </a:r>
                      <a:r>
                        <a:rPr kumimoji="0" lang="el-GR" sz="1400" b="0" i="0" u="none" strike="noStrike" cap="none" normalizeH="0" baseline="0" smtClean="0">
                          <a:ln>
                            <a:noFill/>
                          </a:ln>
                          <a:solidFill>
                            <a:schemeClr val="tx1"/>
                          </a:solidFill>
                          <a:effectLst/>
                          <a:latin typeface="Calibri" pitchFamily="34" charset="0"/>
                          <a:cs typeface="Arial" charset="0"/>
                        </a:rPr>
                        <a:t>Νοσοκομείου Πτολεμαΐδας</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286.000,00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ΕΑΠ 2012-2016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Σύμβαση </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3</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Ενεργειακή Αναβάθμιση κτιρίων Γενικού Νοσοκομείου </a:t>
                      </a:r>
                      <a:r>
                        <a:rPr kumimoji="0" lang="el-GR" sz="1400" b="1" i="0" u="none" strike="noStrike" cap="none" normalizeH="0" baseline="0" smtClean="0">
                          <a:ln>
                            <a:noFill/>
                          </a:ln>
                          <a:solidFill>
                            <a:schemeClr val="tx1"/>
                          </a:solidFill>
                          <a:effectLst/>
                          <a:latin typeface="Calibri" pitchFamily="34" charset="0"/>
                          <a:cs typeface="Arial" charset="0"/>
                        </a:rPr>
                        <a:t>Μαμάτσειου</a:t>
                      </a:r>
                      <a:r>
                        <a:rPr kumimoji="0" lang="el-GR" sz="1400" b="0" i="0" u="none" strike="noStrike" cap="none" normalizeH="0" baseline="0" smtClean="0">
                          <a:ln>
                            <a:noFill/>
                          </a:ln>
                          <a:solidFill>
                            <a:schemeClr val="tx1"/>
                          </a:solidFill>
                          <a:effectLst/>
                          <a:latin typeface="Calibri" pitchFamily="34" charset="0"/>
                          <a:cs typeface="Arial" charset="0"/>
                        </a:rPr>
                        <a:t>  Κοζάνης</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952.800,00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Δημοπράτηση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949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4</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Επέκταση – προσθήκη νέας πτέρυγας χειρουργικού και παθολογικού τομέα Γενικού Νοσοκομείου </a:t>
                      </a:r>
                      <a:r>
                        <a:rPr kumimoji="0" lang="el-GR" sz="1400" b="1" i="0" u="none" strike="noStrike" cap="none" normalizeH="0" baseline="0" smtClean="0">
                          <a:ln>
                            <a:noFill/>
                          </a:ln>
                          <a:solidFill>
                            <a:schemeClr val="tx1"/>
                          </a:solidFill>
                          <a:effectLst/>
                          <a:latin typeface="Calibri" pitchFamily="34" charset="0"/>
                          <a:cs typeface="Arial" charset="0"/>
                        </a:rPr>
                        <a:t>Μαμάτσειου </a:t>
                      </a:r>
                      <a:r>
                        <a:rPr kumimoji="0" lang="el-GR" sz="1400" b="0" i="0" u="none" strike="noStrike" cap="none" normalizeH="0" baseline="0" smtClean="0">
                          <a:ln>
                            <a:noFill/>
                          </a:ln>
                          <a:solidFill>
                            <a:schemeClr val="tx1"/>
                          </a:solidFill>
                          <a:effectLst/>
                          <a:latin typeface="Calibri" pitchFamily="34" charset="0"/>
                          <a:cs typeface="Arial" charset="0"/>
                        </a:rPr>
                        <a:t>Κοζάνης</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16.300.000,00</a:t>
                      </a:r>
                      <a:br>
                        <a:rPr kumimoji="0" lang="el-GR" sz="1400" b="0" i="0" u="none" strike="noStrike" cap="none" normalizeH="0" baseline="0" smtClean="0">
                          <a:ln>
                            <a:noFill/>
                          </a:ln>
                          <a:solidFill>
                            <a:schemeClr val="tx1"/>
                          </a:solidFill>
                          <a:effectLst/>
                          <a:latin typeface="Calibri" pitchFamily="34" charset="0"/>
                          <a:cs typeface="Arial" charset="0"/>
                        </a:rPr>
                      </a:b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Δημοπράτηση</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429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5</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Ανέγερση νέου Κέντρου Υγείας  </a:t>
                      </a:r>
                      <a:r>
                        <a:rPr kumimoji="0" lang="el-GR" sz="1400" b="1" i="0" u="none" strike="noStrike" cap="none" normalizeH="0" baseline="0" smtClean="0">
                          <a:ln>
                            <a:noFill/>
                          </a:ln>
                          <a:solidFill>
                            <a:schemeClr val="tx1"/>
                          </a:solidFill>
                          <a:effectLst/>
                          <a:latin typeface="Calibri" pitchFamily="34" charset="0"/>
                          <a:cs typeface="Arial" charset="0"/>
                        </a:rPr>
                        <a:t>ΚΥ Σιάτιστας</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3.024.390,24</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έκπτωση αναδόχου</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635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600" b="1" i="0" u="none" strike="noStrike" cap="none" normalizeH="0" baseline="0" smtClean="0">
                        <a:ln>
                          <a:noFill/>
                        </a:ln>
                        <a:solidFill>
                          <a:schemeClr val="tx1"/>
                        </a:solidFill>
                        <a:effectLst/>
                        <a:latin typeface="Calibri" pitchFamily="34" charset="0"/>
                        <a:cs typeface="Arial" charset="0"/>
                      </a:endParaRP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B0F0"/>
                          </a:solidFill>
                          <a:effectLst/>
                          <a:latin typeface="Calibri" pitchFamily="34" charset="0"/>
                          <a:cs typeface="Arial" charset="0"/>
                        </a:rPr>
                        <a:t>Συνολικός προϋπολογισμός Έργων Τομέα Υγείας</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B0F0"/>
                          </a:solidFill>
                          <a:effectLst/>
                          <a:latin typeface="Calibri" pitchFamily="34" charset="0"/>
                          <a:cs typeface="Arial" charset="0"/>
                        </a:rPr>
                        <a:t>20.583.660,24</a:t>
                      </a:r>
                    </a:p>
                  </a:txBody>
                  <a:tcPr marL="5922" marR="5922" marT="592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899F74E3-67AD-4C84-B03D-12D5008EDD22}" type="slidenum">
              <a:rPr lang="el-GR" sz="1400" smtClean="0">
                <a:latin typeface="Calibri" pitchFamily="34" charset="0"/>
              </a:rPr>
              <a:pPr algn="ctr">
                <a:defRPr/>
              </a:pPr>
              <a:t>43</a:t>
            </a:fld>
            <a:r>
              <a:rPr lang="en-US" sz="1400" dirty="0" smtClean="0">
                <a:latin typeface="Calibri" pitchFamily="34" charset="0"/>
              </a:rPr>
              <a:t>-</a:t>
            </a:r>
            <a:endParaRPr lang="el-GR" sz="1400" dirty="0">
              <a:latin typeface="Calibri" pitchFamily="34" charset="0"/>
            </a:endParaRPr>
          </a:p>
        </p:txBody>
      </p:sp>
      <p:sp>
        <p:nvSpPr>
          <p:cNvPr id="5" name="4 - Ορθογώνιο"/>
          <p:cNvSpPr/>
          <p:nvPr/>
        </p:nvSpPr>
        <p:spPr>
          <a:xfrm>
            <a:off x="0" y="0"/>
            <a:ext cx="6286500" cy="64293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a:solidFill>
                  <a:schemeClr val="bg1"/>
                </a:solidFill>
                <a:latin typeface="Calibri" pitchFamily="34" charset="0"/>
                <a:cs typeface="Arial" charset="0"/>
              </a:rPr>
              <a:t>ΕΡΓΑ ΚΤΙΡΙΑΚΩΝ ΥΠΟΔΟΜΩΝ</a:t>
            </a:r>
          </a:p>
        </p:txBody>
      </p:sp>
      <p:sp>
        <p:nvSpPr>
          <p:cNvPr id="6" name="5 - Ορθογώνιο"/>
          <p:cNvSpPr/>
          <p:nvPr/>
        </p:nvSpPr>
        <p:spPr>
          <a:xfrm>
            <a:off x="6286500" y="0"/>
            <a:ext cx="2857500" cy="64293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700"/>
              </a:spcBef>
              <a:spcAft>
                <a:spcPts val="0"/>
              </a:spcAft>
              <a:buClr>
                <a:schemeClr val="accent2"/>
              </a:buClr>
              <a:buSzPct val="60000"/>
              <a:defRPr/>
            </a:pPr>
            <a:r>
              <a:rPr lang="el-GR" sz="2400" dirty="0">
                <a:solidFill>
                  <a:schemeClr val="bg1"/>
                </a:solidFill>
                <a:latin typeface="Calibri" pitchFamily="34" charset="0"/>
              </a:rPr>
              <a:t>ΤΟΜΕΑΣ ΥΓΕΙΑΣ</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D39F2259-6C37-4940-A6AC-4E548858E4E7}" type="slidenum">
              <a:rPr lang="el-GR" sz="1400" smtClean="0">
                <a:latin typeface="Calibri" pitchFamily="34" charset="0"/>
              </a:rPr>
              <a:pPr algn="ctr">
                <a:defRPr/>
              </a:pPr>
              <a:t>44</a:t>
            </a:fld>
            <a:r>
              <a:rPr lang="en-US" sz="1400" dirty="0" smtClean="0">
                <a:latin typeface="Calibri" pitchFamily="34" charset="0"/>
              </a:rPr>
              <a:t>-</a:t>
            </a:r>
            <a:endParaRPr lang="el-GR" sz="1400" dirty="0">
              <a:latin typeface="Calibri" pitchFamily="34" charset="0"/>
            </a:endParaRPr>
          </a:p>
        </p:txBody>
      </p:sp>
      <p:pic>
        <p:nvPicPr>
          <p:cNvPr id="161794" name="Picture 2" descr="3α"/>
          <p:cNvPicPr>
            <a:picLocks noChangeAspect="1" noChangeArrowheads="1"/>
          </p:cNvPicPr>
          <p:nvPr/>
        </p:nvPicPr>
        <p:blipFill>
          <a:blip r:embed="rId2" cstate="print"/>
          <a:srcRect/>
          <a:stretch>
            <a:fillRect/>
          </a:stretch>
        </p:blipFill>
        <p:spPr bwMode="auto">
          <a:xfrm>
            <a:off x="1071538" y="785793"/>
            <a:ext cx="6715172" cy="4507313"/>
          </a:xfrm>
          <a:prstGeom prst="rect">
            <a:avLst/>
          </a:prstGeom>
          <a:noFill/>
          <a:ln w="9525">
            <a:noFill/>
            <a:miter lim="800000"/>
            <a:headEnd/>
            <a:tailEnd/>
          </a:ln>
          <a:scene3d>
            <a:camera prst="orthographicFront"/>
            <a:lightRig rig="threePt" dir="t"/>
          </a:scene3d>
          <a:sp3d>
            <a:bevelT prst="slope"/>
          </a:sp3d>
        </p:spPr>
      </p:pic>
      <p:sp>
        <p:nvSpPr>
          <p:cNvPr id="60419" name="Rectangle 3"/>
          <p:cNvSpPr>
            <a:spLocks noChangeArrowheads="1"/>
          </p:cNvSpPr>
          <p:nvPr/>
        </p:nvSpPr>
        <p:spPr bwMode="auto">
          <a:xfrm>
            <a:off x="571500" y="5410200"/>
            <a:ext cx="7643813" cy="704850"/>
          </a:xfrm>
          <a:prstGeom prst="rect">
            <a:avLst/>
          </a:prstGeom>
          <a:noFill/>
          <a:ln w="9525">
            <a:noFill/>
            <a:miter lim="800000"/>
            <a:headEnd/>
            <a:tailEnd/>
          </a:ln>
        </p:spPr>
        <p:txBody>
          <a:bodyPr anchor="ctr">
            <a:spAutoFit/>
          </a:bodyPr>
          <a:lstStyle/>
          <a:p>
            <a:pPr algn="ctr">
              <a:lnSpc>
                <a:spcPct val="150000"/>
              </a:lnSpc>
            </a:pPr>
            <a:r>
              <a:rPr lang="el-GR" sz="1400">
                <a:latin typeface="Calibri" pitchFamily="34" charset="0"/>
                <a:ea typeface="Times New Roman" pitchFamily="18" charset="0"/>
                <a:cs typeface="Calibri" pitchFamily="34" charset="0"/>
              </a:rPr>
              <a:t>Προμήθεια μεταφορά και τοποθέτηση 3 μεταλλικών στεγάστρων για τις ανάγκες του Μποδοσάκειου Νοσοκομείου Πτολεμαΐδας. (π/υ:20.470,00€)</a:t>
            </a:r>
            <a:endParaRPr lang="el-GR" sz="2400">
              <a:latin typeface="Calibri" pitchFamily="34" charset="0"/>
              <a:ea typeface="Times New Roman" pitchFamily="18" charset="0"/>
              <a:cs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785813"/>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r>
              <a:rPr lang="el-GR" sz="2800" dirty="0">
                <a:solidFill>
                  <a:schemeClr val="bg1"/>
                </a:solidFill>
                <a:latin typeface="Calibri" pitchFamily="34" charset="0"/>
              </a:rPr>
              <a:t>ΕΡΓΑ ΚΑΙ ΜΕΛΕΤΕΣ ΕΓΚΑΤΑΣΤΑΣΕΩΝ ΕΠΕΞΕΡΓΑΣΙΑΣ ΛΥΜΑΤΩΝ</a:t>
            </a:r>
          </a:p>
        </p:txBody>
      </p:sp>
      <p:graphicFrame>
        <p:nvGraphicFramePr>
          <p:cNvPr id="59448" name="Group 56"/>
          <p:cNvGraphicFramePr>
            <a:graphicFrameLocks noGrp="1"/>
          </p:cNvGraphicFramePr>
          <p:nvPr/>
        </p:nvGraphicFramePr>
        <p:xfrm>
          <a:off x="285750" y="928688"/>
          <a:ext cx="8643938" cy="5341937"/>
        </p:xfrm>
        <a:graphic>
          <a:graphicData uri="http://schemas.openxmlformats.org/drawingml/2006/table">
            <a:tbl>
              <a:tblPr/>
              <a:tblGrid>
                <a:gridCol w="357188"/>
                <a:gridCol w="3857625"/>
                <a:gridCol w="1571625"/>
                <a:gridCol w="1571625"/>
                <a:gridCol w="1285875"/>
              </a:tblGrid>
              <a:tr h="404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Προϋπ/σμός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Εξωτερικό δίκτυο αποχέτευσης ακαθάρτων Τ.Δ. Σιάτιστας</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2.300.000,00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r>
                        <a:rPr kumimoji="0" lang="el-GR" sz="1400" b="1" i="0" u="none" strike="noStrike" cap="none" normalizeH="0" baseline="0" smtClean="0">
                          <a:ln>
                            <a:noFill/>
                          </a:ln>
                          <a:solidFill>
                            <a:schemeClr val="tx1"/>
                          </a:solidFill>
                          <a:effectLst/>
                          <a:latin typeface="Calibri" pitchFamily="34" charset="0"/>
                          <a:cs typeface="Arial" charset="0"/>
                        </a:rPr>
                        <a:t>Αντώνης Τρίτσης </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Υλοποίηση</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Εγκατάσταση επεξεργασίας λυμάτων Τ.Δ. Σιάτιστας Ν. Κοζάνης</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4.400.000,00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Αντώνης Τρίτσης </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Εξωτερικό δίκτυο αποχέτευσης λυμάτων περιοχής κόμβου ΑΕΒΑΛ σε ΕΕΛ Πτολεμαΐδας. Υποέργο 3</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1.057.968,00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98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Εσωτερικό δίκτυο αποχέτευσης λυμάτων Καρυοχωρίου και ΚΑΑ μεταφοράς λυμάτων στην ΕΕΛ Πτολεμαΐδας οικισμών Καρυοχωρίου και Αγίου Χριστοφόρου Δ.Ε. Αγίας Παρασκευής. Υποέργο 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2.852.000,00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98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Εσωτερικό δίκτυο αποχέτευσης λυμάτων οικισμών Προαστίου και Ασβεστόπετρας και εξωτερικό δίκτυο μεταφοράς λυμάτων οικισμών Προαστίου και Ασβεστόπετρας στον κόμβο Νότιας Εισόδου Πτολεμαΐδας. Υποέργο 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4.302.000,00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ΕΣΠΑ 2014-2020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Δημοπράτηση</a:t>
                      </a:r>
                      <a:r>
                        <a:rPr kumimoji="0" lang="el-GR" sz="1400" b="1" i="0" u="none" strike="noStrike" cap="none" normalizeH="0" baseline="0" smtClean="0">
                          <a:ln>
                            <a:noFill/>
                          </a:ln>
                          <a:solidFill>
                            <a:schemeClr val="tx1"/>
                          </a:solidFill>
                          <a:effectLst/>
                          <a:latin typeface="Calibri" pitchFamily="34" charset="0"/>
                          <a:cs typeface="Arial" charset="0"/>
                        </a:rPr>
                        <a:t>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985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6</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Εσωτερικό δίκτυο αποχέτευσης λυμάτων οικισμών Ανατολικού, Πενταβρύσου και Εξωτερικό δίκτυο μεταφοράς λυμάτων οικισμών Ανατολικού, Πενταβρύσου και Περδίκκα στην Ε.Ε.Λ. Πτολεμαΐδας.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5.157.960,00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EE587646-57CB-4EA8-B46B-C9DFF6578BBC}" type="slidenum">
              <a:rPr lang="el-GR" sz="1400" smtClean="0">
                <a:latin typeface="Calibri" pitchFamily="34" charset="0"/>
              </a:rPr>
              <a:pPr algn="ctr">
                <a:defRPr/>
              </a:pPr>
              <a:t>45</a:t>
            </a:fld>
            <a:r>
              <a:rPr lang="en-US" sz="1400" dirty="0" smtClean="0">
                <a:latin typeface="Calibri" pitchFamily="34" charset="0"/>
              </a:rPr>
              <a:t>-</a:t>
            </a:r>
            <a:endParaRPr lang="el-GR" sz="1400" dirty="0">
              <a:latin typeface="Calibri" pitchFamily="34" charset="0"/>
            </a:endParaRPr>
          </a:p>
        </p:txBody>
      </p:sp>
      <p:sp>
        <p:nvSpPr>
          <p:cNvPr id="6" name="5 - Δεξιό βέλος"/>
          <p:cNvSpPr/>
          <p:nvPr/>
        </p:nvSpPr>
        <p:spPr>
          <a:xfrm>
            <a:off x="8143875" y="6373813"/>
            <a:ext cx="763588" cy="484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14313" y="928688"/>
          <a:ext cx="8643937" cy="3214687"/>
        </p:xfrm>
        <a:graphic>
          <a:graphicData uri="http://schemas.openxmlformats.org/drawingml/2006/table">
            <a:tbl>
              <a:tblPr/>
              <a:tblGrid>
                <a:gridCol w="357187"/>
                <a:gridCol w="3857625"/>
                <a:gridCol w="1857375"/>
                <a:gridCol w="1482725"/>
                <a:gridCol w="1089025"/>
              </a:tblGrid>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έργου/μελέτης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214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7</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Αποκατάσταση βλαβών –συντήρηση κατ’ εφαρμογή του άρθρου 74 σε συνδυασμό με το άρθρο 520 του Ν3669/08 για το έργο: Εγκατάσταση επεξεργασίας λυμάτων Σερβίων και ΚΑΑ Σερβίων και Πλατανορεύματος.</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170.000,00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ΚΑΠ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8</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ΕΕΛ και εξωτερικά δίκτυα Τσοτυλίου</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5.490.000,00</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9</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ΕΕΛ Λιβαδερού Νομού Κοζάνης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1.800.000,00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latin typeface="Calibri" pitchFamily="34" charset="0"/>
                          <a:cs typeface="Arial" charset="0"/>
                        </a:rPr>
                        <a:t>Συνολικός Προϋπολογισμός έργων  Ε.Ε.Λ.</a:t>
                      </a:r>
                      <a:endParaRPr kumimoji="0" lang="el-GR" sz="1600" b="0" i="0" u="none" strike="noStrike" cap="none" normalizeH="0" baseline="0" smtClean="0">
                        <a:ln>
                          <a:noFill/>
                        </a:ln>
                        <a:solidFill>
                          <a:srgbClr val="FF0000"/>
                        </a:solidFill>
                        <a:effectLst/>
                        <a:latin typeface="Calibri" pitchFamily="34" charset="0"/>
                        <a:cs typeface="Arial" charset="0"/>
                      </a:endParaRP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FF0000"/>
                          </a:solidFill>
                          <a:effectLst/>
                          <a:latin typeface="Calibri" pitchFamily="34" charset="0"/>
                          <a:cs typeface="Arial" charset="0"/>
                        </a:rPr>
                        <a:t>27.529.928</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
        <p:nvSpPr>
          <p:cNvPr id="3" name="2 - Ορθογώνιο"/>
          <p:cNvSpPr/>
          <p:nvPr/>
        </p:nvSpPr>
        <p:spPr>
          <a:xfrm>
            <a:off x="0" y="0"/>
            <a:ext cx="9144000" cy="71437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r>
              <a:rPr lang="el-GR" sz="2800" dirty="0">
                <a:solidFill>
                  <a:schemeClr val="bg1"/>
                </a:solidFill>
                <a:latin typeface="Calibri" pitchFamily="34" charset="0"/>
              </a:rPr>
              <a:t>ΕΡΓΑ ΚΑΙ ΜΕΛΕΤΕΣ ΕΓΚΑΤΑΣΤΑΣΕΩΝ ΕΠΕΞΕΡΓΑΣΙΑΣ ΛΥΜΑΤΩΝ</a:t>
            </a:r>
          </a:p>
        </p:txBody>
      </p:sp>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D868D7C8-FDA6-4E00-8FC9-C6D6407EC3F0}" type="slidenum">
              <a:rPr lang="el-GR" sz="1400" smtClean="0">
                <a:latin typeface="Calibri" pitchFamily="34" charset="0"/>
              </a:rPr>
              <a:pPr algn="ctr">
                <a:defRPr/>
              </a:pPr>
              <a:t>46</a:t>
            </a:fld>
            <a:r>
              <a:rPr lang="en-US" sz="1400" dirty="0" smtClean="0">
                <a:latin typeface="Calibri" pitchFamily="34" charset="0"/>
              </a:rPr>
              <a:t>-</a:t>
            </a:r>
            <a:endParaRPr lang="el-GR" sz="1400" dirty="0">
              <a:latin typeface="Calibri" pitchFamily="34" charset="0"/>
            </a:endParaRPr>
          </a:p>
        </p:txBody>
      </p:sp>
      <p:pic>
        <p:nvPicPr>
          <p:cNvPr id="62503" name="Picture 1" descr="wastewatertreatmenth-960x500"/>
          <p:cNvPicPr>
            <a:picLocks noChangeAspect="1" noChangeArrowheads="1"/>
          </p:cNvPicPr>
          <p:nvPr/>
        </p:nvPicPr>
        <p:blipFill>
          <a:blip r:embed="rId2" cstate="print"/>
          <a:srcRect/>
          <a:stretch>
            <a:fillRect/>
          </a:stretch>
        </p:blipFill>
        <p:spPr bwMode="auto">
          <a:xfrm>
            <a:off x="214313" y="4213225"/>
            <a:ext cx="8643937" cy="26447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r>
              <a:rPr lang="el-GR" sz="2800" dirty="0">
                <a:solidFill>
                  <a:schemeClr val="bg1"/>
                </a:solidFill>
                <a:latin typeface="Calibri" pitchFamily="34" charset="0"/>
              </a:rPr>
              <a:t>ΕΡΓΑ ΚΑΙ ΜΕΛΕΤΕΣ ΑΓΡΟΤΙΚΗΣ ΑΝΑΠΤΥΞΗΣ</a:t>
            </a:r>
          </a:p>
        </p:txBody>
      </p:sp>
      <p:graphicFrame>
        <p:nvGraphicFramePr>
          <p:cNvPr id="61504" name="Group 64"/>
          <p:cNvGraphicFramePr>
            <a:graphicFrameLocks noGrp="1"/>
          </p:cNvGraphicFramePr>
          <p:nvPr/>
        </p:nvGraphicFramePr>
        <p:xfrm>
          <a:off x="285750" y="1071563"/>
          <a:ext cx="8643938" cy="5572125"/>
        </p:xfrm>
        <a:graphic>
          <a:graphicData uri="http://schemas.openxmlformats.org/drawingml/2006/table">
            <a:tbl>
              <a:tblPr/>
              <a:tblGrid>
                <a:gridCol w="285750"/>
                <a:gridCol w="3571875"/>
                <a:gridCol w="1714500"/>
                <a:gridCol w="1643063"/>
                <a:gridCol w="1428750"/>
              </a:tblGrid>
              <a:tr h="5889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  Προϋπολογισμός έργου/μελέτης</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Χρηματοδότηση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 </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858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Βελτίωση παράλληλων έργων στο αγρόκτημα Λιβαδερού.</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550.000,00</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ΣΑΕΠ 041</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2</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Εκούσιου Αναδασμού Λουκομίου ΠΕ Κοζάνης</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268.290,56</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041</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3</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Εκούσιου Αναδασμού Καισαρειάς  ΠΕ Κοζάνης</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274.496,75</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041</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4</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Εκούσιου Αναδασμού Σισανίου ΠΕ Κοζάνης</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94.721,87</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041</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5</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Μελέτη Εκούσιου Αναδασμού Σπάρτου  ΠΕ Κοζάνης</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390.215,04</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ΣΑΜΠ 041</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Ένταξη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6</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Παράλληλα έργα Αναδασμού ΤΚ Πλατανορρεύματος Δήμου Σερβίων </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π/υ μελέτης</a:t>
                      </a:r>
                    </a:p>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1.250.000,00</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Διερεύνηση χρηματοδότησης για μελέτη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7</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Παράλληλα έργα Αναδασμού ΤΚ Άνω –Κάτω Κώμης Δήμου Κοζάνης</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π/υ μελέτης</a:t>
                      </a:r>
                    </a:p>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3.400.000,00</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 </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Διερεύνηση χρηματοδότησης για μελέτη</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400" b="1" i="0" u="none" strike="noStrike" cap="none" normalizeH="0" baseline="0" smtClean="0">
                        <a:ln>
                          <a:noFill/>
                        </a:ln>
                        <a:solidFill>
                          <a:schemeClr val="tx1"/>
                        </a:solidFill>
                        <a:effectLst/>
                        <a:latin typeface="Calibri" pitchFamily="34" charset="0"/>
                        <a:cs typeface="Arial" charset="0"/>
                      </a:endParaRP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92D050"/>
                          </a:solidFill>
                          <a:effectLst/>
                          <a:latin typeface="Calibri" pitchFamily="34" charset="0"/>
                          <a:cs typeface="Arial" charset="0"/>
                        </a:rPr>
                        <a:t>Συνολικός προϋπολογισμός έργων και μελετών αγροτικής ανάπτυξης</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92D050"/>
                          </a:solidFill>
                          <a:effectLst/>
                          <a:latin typeface="Calibri" pitchFamily="34" charset="0"/>
                          <a:cs typeface="Arial" charset="0"/>
                        </a:rPr>
                        <a:t>6.227.724,22</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CC388437-3740-4EAE-B022-0D82389C5C35}" type="slidenum">
              <a:rPr lang="el-GR" sz="1400" smtClean="0">
                <a:latin typeface="Calibri" pitchFamily="34" charset="0"/>
              </a:rPr>
              <a:pPr algn="ctr">
                <a:defRPr/>
              </a:pPr>
              <a:t>47</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μεσοβουνο 11"/>
          <p:cNvPicPr>
            <a:picLocks noChangeAspect="1" noChangeArrowheads="1"/>
          </p:cNvPicPr>
          <p:nvPr/>
        </p:nvPicPr>
        <p:blipFill>
          <a:blip r:embed="rId2" cstate="print"/>
          <a:srcRect/>
          <a:stretch>
            <a:fillRect/>
          </a:stretch>
        </p:blipFill>
        <p:spPr bwMode="auto">
          <a:xfrm>
            <a:off x="857250" y="928688"/>
            <a:ext cx="7000875" cy="4516437"/>
          </a:xfrm>
          <a:prstGeom prst="rect">
            <a:avLst/>
          </a:prstGeom>
          <a:noFill/>
          <a:ln w="9525">
            <a:noFill/>
            <a:miter lim="800000"/>
            <a:headEnd/>
            <a:tailEnd/>
          </a:ln>
        </p:spPr>
      </p:pic>
      <p:sp>
        <p:nvSpPr>
          <p:cNvPr id="3"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88D30CFD-363E-4695-B17F-C3579263BF7B}" type="slidenum">
              <a:rPr lang="el-GR" sz="1400" smtClean="0">
                <a:latin typeface="Calibri" pitchFamily="34" charset="0"/>
              </a:rPr>
              <a:pPr algn="ctr">
                <a:defRPr/>
              </a:pPr>
              <a:t>48</a:t>
            </a:fld>
            <a:r>
              <a:rPr lang="en-US" sz="1400" dirty="0" smtClean="0">
                <a:latin typeface="Calibri" pitchFamily="34" charset="0"/>
              </a:rPr>
              <a:t>-</a:t>
            </a:r>
            <a:endParaRPr lang="el-GR" sz="1400" dirty="0">
              <a:latin typeface="Calibri" pitchFamily="34" charset="0"/>
            </a:endParaRPr>
          </a:p>
        </p:txBody>
      </p:sp>
      <p:sp>
        <p:nvSpPr>
          <p:cNvPr id="64515" name="4 - TextBox"/>
          <p:cNvSpPr txBox="1">
            <a:spLocks noChangeArrowheads="1"/>
          </p:cNvSpPr>
          <p:nvPr/>
        </p:nvSpPr>
        <p:spPr bwMode="auto">
          <a:xfrm>
            <a:off x="3571875" y="5715000"/>
            <a:ext cx="2071688" cy="338138"/>
          </a:xfrm>
          <a:prstGeom prst="rect">
            <a:avLst/>
          </a:prstGeom>
          <a:noFill/>
          <a:ln w="9525">
            <a:noFill/>
            <a:miter lim="800000"/>
            <a:headEnd/>
            <a:tailEnd/>
          </a:ln>
        </p:spPr>
        <p:txBody>
          <a:bodyPr>
            <a:spAutoFit/>
          </a:bodyPr>
          <a:lstStyle/>
          <a:p>
            <a:r>
              <a:rPr lang="el-GR" sz="1600">
                <a:latin typeface="Calibri" pitchFamily="34" charset="0"/>
              </a:rPr>
              <a:t>Έργα Αναδασμού</a:t>
            </a: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r>
              <a:rPr lang="el-GR" sz="2800" dirty="0">
                <a:solidFill>
                  <a:schemeClr val="bg1"/>
                </a:solidFill>
                <a:latin typeface="Calibri" pitchFamily="34" charset="0"/>
              </a:rPr>
              <a:t>ΕΡΓΑ ΤΟΥΡΙΣΤΙΚΗΣ  ΑΝΑΠΤΥΞΗΣ</a:t>
            </a:r>
          </a:p>
        </p:txBody>
      </p:sp>
      <p:graphicFrame>
        <p:nvGraphicFramePr>
          <p:cNvPr id="3" name="2 - Πίνακας"/>
          <p:cNvGraphicFramePr>
            <a:graphicFrameLocks noGrp="1"/>
          </p:cNvGraphicFramePr>
          <p:nvPr/>
        </p:nvGraphicFramePr>
        <p:xfrm>
          <a:off x="285750" y="1071563"/>
          <a:ext cx="8501063" cy="5100637"/>
        </p:xfrm>
        <a:graphic>
          <a:graphicData uri="http://schemas.openxmlformats.org/drawingml/2006/table">
            <a:tbl>
              <a:tblPr/>
              <a:tblGrid>
                <a:gridCol w="357190"/>
                <a:gridCol w="4510974"/>
                <a:gridCol w="1786164"/>
                <a:gridCol w="1846794"/>
              </a:tblGrid>
              <a:tr h="594805">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Τίτλος Έργου</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smtClean="0">
                          <a:latin typeface="Calibri" pitchFamily="34" charset="0"/>
                        </a:rPr>
                        <a:t>Προϋπολογισμός έργου/μελέτης</a:t>
                      </a:r>
                      <a:endParaRPr lang="el-GR" sz="1600" b="1" i="0" u="none" strike="noStrike" dirty="0">
                        <a:latin typeface="Calibri" pitchFamily="34" charset="0"/>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1600" b="1" i="0" u="none" strike="noStrike" dirty="0" smtClean="0">
                          <a:latin typeface="Calibri" pitchFamily="34" charset="0"/>
                        </a:rPr>
                        <a:t>Στάδιο </a:t>
                      </a:r>
                    </a:p>
                    <a:p>
                      <a:pPr algn="ctr" fontAlgn="ctr"/>
                      <a:endParaRPr lang="el-GR" sz="7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818">
                <a:tc>
                  <a:txBody>
                    <a:bodyPr/>
                    <a:lstStyle/>
                    <a:p>
                      <a:pPr algn="ctr" fontAlgn="ctr"/>
                      <a:r>
                        <a:rPr lang="el-GR" sz="1400" b="1" i="0" u="none" strike="noStrike" dirty="0">
                          <a:latin typeface="Calibri" pitchFamily="34" charset="0"/>
                        </a:rPr>
                        <a:t>1</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Ανάπτυξη εναλλακτικών μορφών τουρισμού με τη δημιουργία δικτύου περιπατητικών μονοπατιών στην </a:t>
                      </a:r>
                      <a:r>
                        <a:rPr lang="el-GR" sz="1400" b="1" i="0" u="none" strike="noStrike" dirty="0">
                          <a:latin typeface="Calibri" pitchFamily="34" charset="0"/>
                        </a:rPr>
                        <a:t>ΠΕ Κοζάνης</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a:latin typeface="Calibri" pitchFamily="34" charset="0"/>
                        </a:rPr>
                        <a:t>500.000,00</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Έρευνα</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66">
                <a:tc>
                  <a:txBody>
                    <a:bodyPr/>
                    <a:lstStyle/>
                    <a:p>
                      <a:pPr algn="ctr" fontAlgn="ctr"/>
                      <a:r>
                        <a:rPr lang="el-GR" sz="1400" b="1" i="0" u="none" strike="noStrike">
                          <a:latin typeface="Calibri" pitchFamily="34" charset="0"/>
                        </a:rPr>
                        <a:t>2</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Ανάπτυξη παραλίμνιας περιοχής λίμνης </a:t>
                      </a:r>
                      <a:r>
                        <a:rPr lang="el-GR" sz="1400" b="1" i="0" u="none" strike="noStrike" dirty="0" smtClean="0">
                          <a:latin typeface="Calibri" pitchFamily="34" charset="0"/>
                        </a:rPr>
                        <a:t>Πολυφύτου</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 </a:t>
                      </a:r>
                      <a:r>
                        <a:rPr lang="el-GR" sz="1400" b="0" i="0" u="none" strike="noStrike" dirty="0" smtClean="0">
                          <a:latin typeface="Calibri" pitchFamily="34" charset="0"/>
                        </a:rPr>
                        <a:t>15.500.000,00</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Διερεύνηση  χρηματοδότησης για έργο</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7743">
                <a:tc>
                  <a:txBody>
                    <a:bodyPr/>
                    <a:lstStyle/>
                    <a:p>
                      <a:pPr algn="ctr" fontAlgn="ctr"/>
                      <a:r>
                        <a:rPr lang="el-GR" sz="1400" b="1" i="0" u="none" strike="noStrike">
                          <a:latin typeface="Calibri" pitchFamily="34" charset="0"/>
                        </a:rPr>
                        <a:t>3</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Μελέτη σύνδεσης της  παραλίμνιας οδοποιίας με τις λιμνιαίες υποδομές </a:t>
                      </a:r>
                      <a:r>
                        <a:rPr lang="el-GR" sz="1400" b="1" i="0" u="none" strike="noStrike" dirty="0">
                          <a:latin typeface="Calibri" pitchFamily="34" charset="0"/>
                        </a:rPr>
                        <a:t>Πολυφύτου </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300.000,00</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Έρευνα</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9707">
                <a:tc>
                  <a:txBody>
                    <a:bodyPr/>
                    <a:lstStyle/>
                    <a:p>
                      <a:pPr algn="ctr" fontAlgn="ctr"/>
                      <a:r>
                        <a:rPr lang="el-GR" sz="1400" b="1" i="0" u="none" strike="noStrike" dirty="0">
                          <a:latin typeface="Calibri" pitchFamily="34" charset="0"/>
                        </a:rPr>
                        <a:t>4</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Δημιουργία χώρων αναψυχής στις περιοχές πρόσβασης σκαφών στη λίμνη Πολυφύτου</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4.460.000,00 (π/υ έργου</a:t>
                      </a:r>
                      <a:r>
                        <a:rPr lang="el-GR" sz="1400" b="0" i="0" u="none" strike="noStrike" dirty="0" smtClean="0">
                          <a:latin typeface="Calibri" pitchFamily="34" charset="0"/>
                        </a:rPr>
                        <a:t>) 618.000,00 </a:t>
                      </a:r>
                      <a:r>
                        <a:rPr lang="el-GR" sz="1400" b="0" i="0" u="none" strike="noStrike" dirty="0">
                          <a:latin typeface="Calibri" pitchFamily="34" charset="0"/>
                        </a:rPr>
                        <a:t>(π/υ μελέτης)</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Διερεύνηση χρηματοδότησης για μελέτη</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831">
                <a:tc>
                  <a:txBody>
                    <a:bodyPr/>
                    <a:lstStyle/>
                    <a:p>
                      <a:pPr algn="ctr" fontAlgn="ctr"/>
                      <a:endParaRPr lang="el-GR" sz="1600" b="1" i="0" u="none" strike="noStrike">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600" b="0" i="0" u="none" strike="noStrike" dirty="0" smtClean="0">
                          <a:solidFill>
                            <a:srgbClr val="FFC000"/>
                          </a:solidFill>
                          <a:latin typeface="Calibri" pitchFamily="34" charset="0"/>
                        </a:rPr>
                        <a:t>Συνολικός</a:t>
                      </a:r>
                      <a:r>
                        <a:rPr lang="el-GR" sz="1600" b="0" i="0" u="none" strike="noStrike" baseline="0" dirty="0" smtClean="0">
                          <a:solidFill>
                            <a:srgbClr val="FFC000"/>
                          </a:solidFill>
                          <a:latin typeface="Calibri" pitchFamily="34" charset="0"/>
                        </a:rPr>
                        <a:t> προϋπολογισμός Έργων Τουριστικής Ανάπτυξης</a:t>
                      </a:r>
                      <a:endParaRPr lang="el-GR" sz="1600" b="0" i="0" u="none" strike="noStrike" dirty="0">
                        <a:solidFill>
                          <a:srgbClr val="FFC000"/>
                        </a:solidFill>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algn="ctr" rtl="0" eaLnBrk="1" fontAlgn="ctr" latinLnBrk="0" hangingPunct="1"/>
                      <a:r>
                        <a:rPr kumimoji="0" lang="el-GR" sz="1600" b="0" i="0" u="none" strike="noStrike" kern="1200" dirty="0" smtClean="0">
                          <a:solidFill>
                            <a:srgbClr val="FFC000"/>
                          </a:solidFill>
                          <a:latin typeface="Calibri" pitchFamily="34" charset="0"/>
                          <a:ea typeface="+mn-ea"/>
                          <a:cs typeface="+mn-cs"/>
                        </a:rPr>
                        <a:t>20.760.000,00 €</a:t>
                      </a:r>
                      <a:endParaRPr kumimoji="0" lang="el-GR" sz="1600" b="0" i="0" u="none" strike="noStrike" kern="1200" dirty="0">
                        <a:solidFill>
                          <a:srgbClr val="FFC000"/>
                        </a:solidFill>
                        <a:latin typeface="Calibri" pitchFamily="34" charset="0"/>
                        <a:ea typeface="+mn-ea"/>
                        <a:cs typeface="+mn-cs"/>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l-GR" sz="1600" b="0" i="0" u="none" strike="noStrike" dirty="0">
                        <a:latin typeface="Calibri"/>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FF814B34-803A-4336-846B-7DC5E026D6BF}" type="slidenum">
              <a:rPr lang="el-GR" sz="1400" smtClean="0">
                <a:latin typeface="Calibri" pitchFamily="34" charset="0"/>
              </a:rPr>
              <a:pPr algn="ctr">
                <a:defRPr/>
              </a:pPr>
              <a:t>49</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42938" y="233363"/>
            <a:ext cx="7643812" cy="6248400"/>
          </a:xfrm>
          <a:prstGeom prst="rect">
            <a:avLst/>
          </a:prstGeom>
          <a:noFill/>
          <a:ln w="9525">
            <a:noFill/>
            <a:miter lim="800000"/>
            <a:headEnd/>
            <a:tailEnd/>
          </a:ln>
        </p:spPr>
        <p:txBody>
          <a:bodyPr lIns="180918" tIns="76176" bIns="152352" anchor="ctr">
            <a:spAutoFit/>
          </a:bodyPr>
          <a:lstStyle/>
          <a:p>
            <a:pPr marL="273050" indent="-273050" algn="ctr">
              <a:tabLst>
                <a:tab pos="355600" algn="l"/>
              </a:tabLst>
            </a:pPr>
            <a:r>
              <a:rPr lang="el-GR" sz="1600" b="1">
                <a:solidFill>
                  <a:srgbClr val="FFFF00"/>
                </a:solidFill>
                <a:latin typeface="Calibri" pitchFamily="34" charset="0"/>
              </a:rPr>
              <a:t>Εισηγήσεις στην Οικονομική Επιτροπή</a:t>
            </a:r>
          </a:p>
          <a:p>
            <a:pPr marL="273050" indent="-273050">
              <a:tabLst>
                <a:tab pos="355600" algn="l"/>
              </a:tabLst>
            </a:pPr>
            <a:endParaRPr lang="el-GR" sz="1400" b="1">
              <a:latin typeface="Calibri" pitchFamily="34" charset="0"/>
            </a:endParaRPr>
          </a:p>
          <a:p>
            <a:pPr marL="273050" indent="-273050">
              <a:tabLst>
                <a:tab pos="355600" algn="l"/>
              </a:tabLst>
            </a:pPr>
            <a:endParaRPr lang="el-GR" sz="1400" b="1">
              <a:latin typeface="Calibri" pitchFamily="34" charset="0"/>
            </a:endParaRPr>
          </a:p>
          <a:p>
            <a:pPr marL="273050" indent="-273050">
              <a:tabLst>
                <a:tab pos="355600" algn="l"/>
              </a:tabLst>
            </a:pPr>
            <a:r>
              <a:rPr lang="el-GR" sz="1400" u="sng">
                <a:latin typeface="Calibri" pitchFamily="34" charset="0"/>
              </a:rPr>
              <a:t>Πραγματοποιήθηκαν  </a:t>
            </a:r>
            <a:r>
              <a:rPr lang="el-GR" sz="1600" b="1" u="sng">
                <a:solidFill>
                  <a:srgbClr val="FFFF00"/>
                </a:solidFill>
                <a:latin typeface="Calibri" pitchFamily="34" charset="0"/>
              </a:rPr>
              <a:t>182 </a:t>
            </a:r>
            <a:r>
              <a:rPr lang="el-GR" sz="1600" u="sng">
                <a:solidFill>
                  <a:srgbClr val="FFFF00"/>
                </a:solidFill>
                <a:latin typeface="Calibri" pitchFamily="34" charset="0"/>
              </a:rPr>
              <a:t> Εισηγήσεις</a:t>
            </a:r>
            <a:r>
              <a:rPr lang="el-GR" sz="1400" u="sng">
                <a:latin typeface="Calibri" pitchFamily="34" charset="0"/>
              </a:rPr>
              <a:t> στην Οικονομική Επιτροπή  </a:t>
            </a:r>
          </a:p>
          <a:p>
            <a:pPr marL="273050" indent="-273050">
              <a:tabLst>
                <a:tab pos="355600" algn="l"/>
              </a:tabLst>
            </a:pPr>
            <a:endParaRPr lang="el-GR" sz="1400">
              <a:latin typeface="Calibri" pitchFamily="34" charset="0"/>
            </a:endParaRPr>
          </a:p>
          <a:p>
            <a:pPr marL="273050" indent="-273050">
              <a:tabLst>
                <a:tab pos="355600" algn="l"/>
              </a:tabLst>
            </a:pPr>
            <a:r>
              <a:rPr lang="el-GR" sz="1400">
                <a:latin typeface="Calibri" pitchFamily="34" charset="0"/>
              </a:rPr>
              <a:t>Από τα σημαντικότερα  θέματα είναι  ότι:</a:t>
            </a:r>
            <a:endParaRPr lang="en-US" sz="1400">
              <a:latin typeface="Calibri" pitchFamily="34" charset="0"/>
            </a:endParaRPr>
          </a:p>
          <a:p>
            <a:pPr marL="273050" indent="-273050">
              <a:tabLst>
                <a:tab pos="355600" algn="l"/>
              </a:tabLst>
            </a:pPr>
            <a:endParaRPr lang="en-US" sz="1400">
              <a:latin typeface="Calibri" pitchFamily="34" charset="0"/>
            </a:endParaRPr>
          </a:p>
          <a:p>
            <a:pPr marL="273050" indent="-273050">
              <a:lnSpc>
                <a:spcPct val="150000"/>
              </a:lnSpc>
              <a:buFont typeface="Wingdings" pitchFamily="2" charset="2"/>
              <a:buChar char="Ø"/>
              <a:tabLst>
                <a:tab pos="355600" algn="l"/>
              </a:tabLst>
            </a:pPr>
            <a:r>
              <a:rPr lang="en-US" sz="1400">
                <a:latin typeface="Calibri" pitchFamily="34" charset="0"/>
              </a:rPr>
              <a:t> </a:t>
            </a:r>
            <a:r>
              <a:rPr lang="el-GR" sz="1400">
                <a:latin typeface="Calibri" pitchFamily="34" charset="0"/>
              </a:rPr>
              <a:t> Εγκρίθηκε η δημοπράτηση και οι όροι διακήρυξης δημοπρασίας σε έργα συνολικού </a:t>
            </a:r>
            <a:r>
              <a:rPr lang="en-US" sz="1400">
                <a:latin typeface="Calibri" pitchFamily="34" charset="0"/>
              </a:rPr>
              <a:t>   		</a:t>
            </a:r>
            <a:r>
              <a:rPr lang="el-GR" sz="1400">
                <a:latin typeface="Calibri" pitchFamily="34" charset="0"/>
              </a:rPr>
              <a:t>προϋπολογισμού </a:t>
            </a:r>
            <a:r>
              <a:rPr lang="en-US" sz="1400">
                <a:latin typeface="Calibri" pitchFamily="34" charset="0"/>
              </a:rPr>
              <a:t>  </a:t>
            </a:r>
            <a:r>
              <a:rPr lang="el-GR" sz="1400" b="1">
                <a:latin typeface="Calibri" pitchFamily="34" charset="0"/>
              </a:rPr>
              <a:t>15.895.316,04 €.</a:t>
            </a:r>
            <a:endParaRPr lang="en-US" sz="1400" b="1">
              <a:latin typeface="Calibri" pitchFamily="34" charset="0"/>
            </a:endParaRPr>
          </a:p>
          <a:p>
            <a:pPr marL="273050" indent="-273050">
              <a:lnSpc>
                <a:spcPct val="150000"/>
              </a:lnSpc>
              <a:buFont typeface="Wingdings" pitchFamily="2" charset="2"/>
              <a:buChar char="§"/>
              <a:tabLst>
                <a:tab pos="355600" algn="l"/>
              </a:tabLst>
            </a:pPr>
            <a:endParaRPr lang="en-US" sz="1400" b="1">
              <a:latin typeface="Calibri" pitchFamily="34" charset="0"/>
            </a:endParaRPr>
          </a:p>
          <a:p>
            <a:pPr marL="273050" indent="-273050">
              <a:lnSpc>
                <a:spcPct val="150000"/>
              </a:lnSpc>
              <a:buFont typeface="Wingdings" pitchFamily="2" charset="2"/>
              <a:buChar char="Ø"/>
              <a:tabLst>
                <a:tab pos="355600" algn="l"/>
              </a:tabLst>
            </a:pPr>
            <a:r>
              <a:rPr lang="el-GR" sz="1400">
                <a:latin typeface="Calibri" pitchFamily="34" charset="0"/>
              </a:rPr>
              <a:t>  Εγκρίθηκε η Σύναψη Προγραμματικής Σύμβασης σε έργα συνολικού προϋπολογισμού </a:t>
            </a:r>
            <a:r>
              <a:rPr lang="en-US" sz="1400">
                <a:latin typeface="Calibri" pitchFamily="34" charset="0"/>
              </a:rPr>
              <a:t>   	</a:t>
            </a:r>
            <a:r>
              <a:rPr lang="el-GR" sz="1400" b="1">
                <a:latin typeface="Calibri" pitchFamily="34" charset="0"/>
              </a:rPr>
              <a:t>17.743.871,00 €.</a:t>
            </a:r>
            <a:endParaRPr lang="en-US" sz="1400" b="1">
              <a:latin typeface="Calibri" pitchFamily="34" charset="0"/>
            </a:endParaRPr>
          </a:p>
          <a:p>
            <a:pPr marL="273050" indent="-273050">
              <a:lnSpc>
                <a:spcPct val="150000"/>
              </a:lnSpc>
              <a:tabLst>
                <a:tab pos="355600" algn="l"/>
              </a:tabLst>
            </a:pPr>
            <a:endParaRPr lang="en-US" sz="1400" b="1">
              <a:latin typeface="Calibri" pitchFamily="34" charset="0"/>
            </a:endParaRPr>
          </a:p>
          <a:p>
            <a:pPr marL="273050" indent="-273050">
              <a:lnSpc>
                <a:spcPct val="150000"/>
              </a:lnSpc>
              <a:buFont typeface="Wingdings" pitchFamily="2" charset="2"/>
              <a:buChar char="Ø"/>
              <a:tabLst>
                <a:tab pos="355600" algn="l"/>
              </a:tabLst>
            </a:pPr>
            <a:r>
              <a:rPr lang="el-GR" sz="1400">
                <a:latin typeface="Calibri" pitchFamily="34" charset="0"/>
              </a:rPr>
              <a:t> Εγκρίθηκαν οι τροποποιήσεις του προγράμματος Κεντρικών Αυτοτελών Πόρων (ΚΑΠ) της ΠΔΜ με </a:t>
            </a:r>
            <a:r>
              <a:rPr lang="el-GR" sz="1400" u="sng">
                <a:latin typeface="Calibri" pitchFamily="34" charset="0"/>
              </a:rPr>
              <a:t>εντάξεις νέων έργων</a:t>
            </a:r>
            <a:r>
              <a:rPr lang="el-GR" sz="1400">
                <a:latin typeface="Calibri" pitchFamily="34" charset="0"/>
              </a:rPr>
              <a:t> συνολικού προϋπολογισμού </a:t>
            </a:r>
            <a:r>
              <a:rPr lang="el-GR" sz="1400" b="1">
                <a:latin typeface="Calibri" pitchFamily="34" charset="0"/>
              </a:rPr>
              <a:t>673.390,10 €.</a:t>
            </a:r>
            <a:endParaRPr lang="en-US" sz="1400" b="1">
              <a:latin typeface="Calibri" pitchFamily="34" charset="0"/>
            </a:endParaRPr>
          </a:p>
          <a:p>
            <a:pPr marL="273050" indent="-273050">
              <a:lnSpc>
                <a:spcPct val="150000"/>
              </a:lnSpc>
              <a:tabLst>
                <a:tab pos="355600" algn="l"/>
              </a:tabLst>
            </a:pPr>
            <a:endParaRPr lang="en-US" sz="1400" b="1">
              <a:latin typeface="Calibri" pitchFamily="34" charset="0"/>
            </a:endParaRPr>
          </a:p>
          <a:p>
            <a:pPr marL="273050" indent="-273050">
              <a:lnSpc>
                <a:spcPct val="150000"/>
              </a:lnSpc>
              <a:buFont typeface="Wingdings" pitchFamily="2" charset="2"/>
              <a:buChar char="Ø"/>
              <a:tabLst>
                <a:tab pos="355600" algn="l"/>
              </a:tabLst>
            </a:pPr>
            <a:r>
              <a:rPr lang="el-GR" sz="1400">
                <a:latin typeface="Calibri" pitchFamily="34" charset="0"/>
              </a:rPr>
              <a:t> Εγκρίθηκε η υποβολή προτάσεων  στο ΕΑΠ 2012-2016  συνολικού  προϋπολογισμού:</a:t>
            </a:r>
            <a:r>
              <a:rPr lang="el-GR" sz="1400" b="1">
                <a:latin typeface="Calibri" pitchFamily="34" charset="0"/>
              </a:rPr>
              <a:t>5.215.000,00€.</a:t>
            </a:r>
          </a:p>
          <a:p>
            <a:pPr lvl="1">
              <a:lnSpc>
                <a:spcPct val="150000"/>
              </a:lnSpc>
              <a:tabLst>
                <a:tab pos="355600" algn="l"/>
              </a:tabLst>
            </a:pPr>
            <a:endParaRPr lang="el-GR" sz="1400">
              <a:latin typeface="Calibri" pitchFamily="34" charset="0"/>
            </a:endParaRPr>
          </a:p>
          <a:p>
            <a:pPr marL="273050" indent="-273050">
              <a:lnSpc>
                <a:spcPct val="150000"/>
              </a:lnSpc>
              <a:buFont typeface="Wingdings" pitchFamily="2" charset="2"/>
              <a:buChar char="Ø"/>
              <a:tabLst>
                <a:tab pos="355600" algn="l"/>
              </a:tabLst>
            </a:pPr>
            <a:r>
              <a:rPr lang="el-GR" sz="1400">
                <a:latin typeface="Calibri" pitchFamily="34" charset="0"/>
              </a:rPr>
              <a:t> Εγκρίθηκε η Ένταξη έργων – μελετών στο ΠΔΕ  συνολικού προϋπολογισμού </a:t>
            </a:r>
            <a:r>
              <a:rPr lang="el-GR" sz="1400" b="1">
                <a:latin typeface="Calibri" pitchFamily="34" charset="0"/>
              </a:rPr>
              <a:t>1.577.724,22</a:t>
            </a:r>
            <a:endParaRPr lang="en-US" sz="1400" b="1">
              <a:latin typeface="Calibri" pitchFamily="34" charset="0"/>
            </a:endParaRPr>
          </a:p>
          <a:p>
            <a:pPr marL="273050" indent="-273050">
              <a:lnSpc>
                <a:spcPct val="150000"/>
              </a:lnSpc>
              <a:buFont typeface="Wingdings" pitchFamily="2" charset="2"/>
              <a:buChar char="§"/>
              <a:tabLst>
                <a:tab pos="355600" algn="l"/>
              </a:tabLst>
            </a:pPr>
            <a:endParaRPr lang="el-GR" sz="1400" b="1">
              <a:latin typeface="Calibri" pitchFamily="34" charset="0"/>
            </a:endParaRPr>
          </a:p>
        </p:txBody>
      </p:sp>
      <p:sp>
        <p:nvSpPr>
          <p:cNvPr id="7"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8381FA67-C463-474B-941A-EAEF5CDAD321}" type="slidenum">
              <a:rPr lang="el-GR" sz="1400">
                <a:solidFill>
                  <a:schemeClr val="tx2">
                    <a:shade val="50000"/>
                  </a:schemeClr>
                </a:solidFill>
                <a:latin typeface="Calibri" pitchFamily="34" charset="0"/>
                <a:cs typeface="+mn-cs"/>
              </a:rPr>
              <a:pPr algn="ctr">
                <a:defRPr/>
              </a:pPr>
              <a:t>5</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r>
              <a:rPr lang="el-GR" sz="2800" dirty="0">
                <a:solidFill>
                  <a:schemeClr val="bg1"/>
                </a:solidFill>
                <a:latin typeface="Calibri" pitchFamily="34" charset="0"/>
              </a:rPr>
              <a:t>ΕΡΓΑ ΠΡΟΣΤΑΣΙΑΣ ΠΕΡΙΒΑΛΛΟΝΤΟΣ ΚΑΙ ΕΝΕΡΓΕΙΑΚΑ ΕΡΓΑ</a:t>
            </a:r>
          </a:p>
        </p:txBody>
      </p:sp>
      <p:graphicFrame>
        <p:nvGraphicFramePr>
          <p:cNvPr id="3" name="2 - Πίνακας"/>
          <p:cNvGraphicFramePr>
            <a:graphicFrameLocks noGrp="1"/>
          </p:cNvGraphicFramePr>
          <p:nvPr/>
        </p:nvGraphicFramePr>
        <p:xfrm>
          <a:off x="285750" y="1000125"/>
          <a:ext cx="8501063" cy="2857500"/>
        </p:xfrm>
        <a:graphic>
          <a:graphicData uri="http://schemas.openxmlformats.org/drawingml/2006/table">
            <a:tbl>
              <a:tblPr/>
              <a:tblGrid>
                <a:gridCol w="357190"/>
                <a:gridCol w="4500594"/>
                <a:gridCol w="1796545"/>
                <a:gridCol w="1846793"/>
              </a:tblGrid>
              <a:tr h="615695">
                <a:tc>
                  <a:txBody>
                    <a:bodyPr/>
                    <a:lstStyle/>
                    <a:p>
                      <a:pPr algn="ctr" fontAlgn="ctr"/>
                      <a:r>
                        <a:rPr lang="el-GR" sz="1600" b="1" i="0" u="none" strike="noStrike" dirty="0" smtClean="0">
                          <a:latin typeface="Calibri" pitchFamily="34" charset="0"/>
                        </a:rPr>
                        <a:t>α/α</a:t>
                      </a:r>
                      <a:endParaRPr lang="el-GR" sz="1600" b="1" i="0" u="none" strike="noStrike" dirty="0">
                        <a:latin typeface="Calibri" pitchFamily="34" charset="0"/>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a:latin typeface="Calibri" pitchFamily="34" charset="0"/>
                        </a:rPr>
                        <a:t>Τίτλος Έργου</a:t>
                      </a: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600" b="1" i="0" u="none" strike="noStrike" dirty="0" smtClean="0">
                          <a:latin typeface="Calibri" pitchFamily="34" charset="0"/>
                        </a:rPr>
                        <a:t>Προϋπολογισμός </a:t>
                      </a:r>
                      <a:endParaRPr lang="el-GR" sz="1600" b="1" i="0" u="none" strike="noStrike" dirty="0">
                        <a:latin typeface="Calibri" pitchFamily="34" charset="0"/>
                      </a:endParaRPr>
                    </a:p>
                  </a:txBody>
                  <a:tcPr marL="5603" marR="5603" marT="5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l-GR" sz="1600" b="1" i="0" u="none" strike="noStrike" dirty="0" smtClean="0">
                          <a:latin typeface="Calibri" pitchFamily="34" charset="0"/>
                        </a:rPr>
                        <a:t>Στάδιο </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695">
                <a:tc>
                  <a:txBody>
                    <a:bodyPr/>
                    <a:lstStyle/>
                    <a:p>
                      <a:pPr algn="ctr" fontAlgn="ctr"/>
                      <a:r>
                        <a:rPr lang="el-GR" sz="1400" b="1" i="0" u="none" strike="noStrike" dirty="0">
                          <a:latin typeface="Calibri" pitchFamily="34" charset="0"/>
                        </a:rPr>
                        <a:t>1</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Καθαρισμός εγκατάστασης από Αμίαντο του </a:t>
                      </a:r>
                      <a:r>
                        <a:rPr lang="el-GR" sz="1400" b="1" i="0" u="none" strike="noStrike" dirty="0">
                          <a:latin typeface="Calibri" pitchFamily="34" charset="0"/>
                        </a:rPr>
                        <a:t>οικισμού της ΔΕΗ στα ΙΜΕΡΑ</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a:latin typeface="Calibri" pitchFamily="34" charset="0"/>
                        </a:rPr>
                        <a:t>458.000,00</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Έρευνα</a:t>
                      </a:r>
                      <a:r>
                        <a:rPr lang="el-GR" sz="1400" b="0" i="0" u="none" strike="noStrike" dirty="0">
                          <a:latin typeface="Calibri" pitchFamily="34" charset="0"/>
                        </a:rPr>
                        <a:t> </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0312">
                <a:tc>
                  <a:txBody>
                    <a:bodyPr/>
                    <a:lstStyle/>
                    <a:p>
                      <a:pPr algn="ctr" fontAlgn="ctr"/>
                      <a:r>
                        <a:rPr lang="el-GR" sz="1400" b="1" i="0" u="none" strike="noStrike">
                          <a:latin typeface="Calibri" pitchFamily="34" charset="0"/>
                        </a:rPr>
                        <a:t>2</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400" b="0" i="0" u="none" strike="noStrike" dirty="0">
                          <a:latin typeface="Calibri" pitchFamily="34" charset="0"/>
                        </a:rPr>
                        <a:t>Ολοκλήρωση του έργου αποκατάστασης των πρώην </a:t>
                      </a:r>
                      <a:r>
                        <a:rPr lang="el-GR" sz="1400" b="1" i="0" u="none" strike="noStrike" dirty="0">
                          <a:latin typeface="Calibri" pitchFamily="34" charset="0"/>
                        </a:rPr>
                        <a:t>ΜΑΒΕ</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a:latin typeface="Calibri" pitchFamily="34" charset="0"/>
                        </a:rPr>
                        <a:t>1.500.000,00 (έργο) 100.000,00 (μελέτη)</a:t>
                      </a: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400" b="0" i="0" u="none" strike="noStrike" dirty="0" smtClean="0">
                          <a:latin typeface="Calibri" pitchFamily="34" charset="0"/>
                        </a:rPr>
                        <a:t>Έρευνα</a:t>
                      </a:r>
                      <a:endParaRPr lang="el-GR" sz="1400" b="0" i="0" u="none" strike="noStrike" dirty="0">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818">
                <a:tc>
                  <a:txBody>
                    <a:bodyPr/>
                    <a:lstStyle/>
                    <a:p>
                      <a:pPr algn="ctr" fontAlgn="ctr"/>
                      <a:endParaRPr lang="el-GR" sz="700" b="1" i="0" u="none" strike="noStrike">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l-GR" sz="1600" b="0" i="0" u="none" strike="noStrike" dirty="0" smtClean="0">
                          <a:solidFill>
                            <a:srgbClr val="92D050"/>
                          </a:solidFill>
                          <a:latin typeface="Calibri" pitchFamily="34" charset="0"/>
                        </a:rPr>
                        <a:t>Συνολικός προϋπολογισμός</a:t>
                      </a:r>
                      <a:r>
                        <a:rPr lang="el-GR" sz="1600" b="0" i="0" u="none" strike="noStrike" baseline="0" dirty="0" smtClean="0">
                          <a:solidFill>
                            <a:srgbClr val="92D050"/>
                          </a:solidFill>
                          <a:latin typeface="Calibri" pitchFamily="34" charset="0"/>
                        </a:rPr>
                        <a:t> Έργων Προστασίας Περιβάλλοντος</a:t>
                      </a:r>
                      <a:endParaRPr lang="el-GR" sz="1600" b="0" i="0" u="none" strike="noStrike" dirty="0">
                        <a:solidFill>
                          <a:srgbClr val="92D050"/>
                        </a:solidFill>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l-GR" sz="1600" b="0" i="0" u="none" strike="noStrike" dirty="0" smtClean="0">
                          <a:solidFill>
                            <a:srgbClr val="92D050"/>
                          </a:solidFill>
                          <a:latin typeface="Calibri" pitchFamily="34" charset="0"/>
                        </a:rPr>
                        <a:t>1.958.000,00 €</a:t>
                      </a:r>
                      <a:endParaRPr lang="el-GR" sz="1600" b="0" i="0" u="none" strike="noStrike" dirty="0">
                        <a:solidFill>
                          <a:srgbClr val="92D050"/>
                        </a:solidFill>
                        <a:latin typeface="Calibri" pitchFamily="34" charset="0"/>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l-GR" sz="700" b="0" i="0" u="none" strike="noStrike" dirty="0">
                        <a:latin typeface="Calibri"/>
                      </a:endParaRPr>
                    </a:p>
                  </a:txBody>
                  <a:tcPr marL="5249" marR="5249" marT="52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3 - Πίνακας"/>
          <p:cNvGraphicFramePr>
            <a:graphicFrameLocks noGrp="1"/>
          </p:cNvGraphicFramePr>
          <p:nvPr/>
        </p:nvGraphicFramePr>
        <p:xfrm>
          <a:off x="285750" y="4143375"/>
          <a:ext cx="8572500" cy="2003425"/>
        </p:xfrm>
        <a:graphic>
          <a:graphicData uri="http://schemas.openxmlformats.org/drawingml/2006/table">
            <a:tbl>
              <a:tblPr/>
              <a:tblGrid>
                <a:gridCol w="357188"/>
                <a:gridCol w="4551362"/>
                <a:gridCol w="1801813"/>
                <a:gridCol w="1862137"/>
              </a:tblGrid>
              <a:tr h="5715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α/α</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Τίτλος Έργου</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Προϋπολογισμός </a:t>
                      </a:r>
                    </a:p>
                  </a:txBody>
                  <a:tcPr marL="5603" marR="5603" marT="560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Calibri" pitchFamily="34" charset="0"/>
                          <a:cs typeface="Arial" charset="0"/>
                        </a:rPr>
                        <a:t>Στάδιο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588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cs typeface="Arial" charset="0"/>
                        </a:rPr>
                        <a:t>1</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Εγκατάσταση φωτοβολταϊκού πάρκου στα πρώην </a:t>
                      </a:r>
                      <a:r>
                        <a:rPr kumimoji="0" lang="el-GR" sz="1400" b="1" i="0" u="none" strike="noStrike" cap="none" normalizeH="0" baseline="0" smtClean="0">
                          <a:ln>
                            <a:noFill/>
                          </a:ln>
                          <a:solidFill>
                            <a:schemeClr val="tx1"/>
                          </a:solidFill>
                          <a:effectLst/>
                          <a:latin typeface="Calibri" pitchFamily="34" charset="0"/>
                          <a:cs typeface="Arial" charset="0"/>
                        </a:rPr>
                        <a:t>ΜΑΒΕ</a:t>
                      </a:r>
                      <a:endParaRPr kumimoji="0" lang="el-GR" sz="1400" b="0" i="0" u="none" strike="noStrike" cap="none" normalizeH="0" baseline="0" smtClean="0">
                        <a:ln>
                          <a:noFill/>
                        </a:ln>
                        <a:solidFill>
                          <a:schemeClr val="tx1"/>
                        </a:solidFill>
                        <a:effectLst/>
                        <a:latin typeface="Calibri" pitchFamily="34" charset="0"/>
                        <a:cs typeface="Arial" charset="0"/>
                      </a:endParaRP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1.900.000,00 (π/υ έργου + τέλη σύνδεσης) 12.400,00 (π/υ μελέτης)</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charset="0"/>
                        </a:rPr>
                        <a:t>Διερεύνηση  χρηματοδότησης για έργο</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l-GR" sz="1600" b="1" i="0" u="none" strike="noStrike" cap="none" normalizeH="0" baseline="0" smtClean="0">
                        <a:ln>
                          <a:noFill/>
                        </a:ln>
                        <a:solidFill>
                          <a:schemeClr val="tx1"/>
                        </a:solidFill>
                        <a:effectLst/>
                        <a:latin typeface="Calibri" pitchFamily="34" charset="0"/>
                        <a:cs typeface="Arial" charset="0"/>
                      </a:endParaRP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rgbClr val="00B0F0"/>
                          </a:solidFill>
                          <a:effectLst/>
                          <a:latin typeface="Calibri" pitchFamily="34" charset="0"/>
                          <a:cs typeface="Arial" charset="0"/>
                        </a:rPr>
                        <a:t>Συνολικός προϋπολογισμός Ενεργειακών Έργων</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rgbClr val="00B0F0"/>
                          </a:solidFill>
                          <a:effectLst/>
                          <a:latin typeface="Calibri" pitchFamily="34" charset="0"/>
                          <a:cs typeface="Arial" charset="0"/>
                        </a:rPr>
                        <a:t>1.900.000,00</a:t>
                      </a:r>
                      <a:r>
                        <a:rPr kumimoji="0" lang="el-GR" sz="1600" b="0" i="0" u="none" strike="noStrike" cap="none" normalizeH="0" baseline="0" smtClean="0">
                          <a:ln>
                            <a:noFill/>
                          </a:ln>
                          <a:solidFill>
                            <a:srgbClr val="00B0F0"/>
                          </a:solidFill>
                          <a:effectLst/>
                          <a:latin typeface="Calibri" pitchFamily="34" charset="0"/>
                          <a:cs typeface="Arial" charset="0"/>
                        </a:rPr>
                        <a:t> €</a:t>
                      </a:r>
                    </a:p>
                  </a:txBody>
                  <a:tcPr marL="5249" marR="5249" marT="524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r>
            </a:tbl>
          </a:graphicData>
        </a:graphic>
      </p:graphicFrame>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9CAA4D2B-23C7-43C9-82CC-26E9FBFD1610}" type="slidenum">
              <a:rPr lang="el-GR" sz="1400" smtClean="0">
                <a:latin typeface="Calibri" pitchFamily="34" charset="0"/>
              </a:rPr>
              <a:pPr algn="ctr">
                <a:defRPr/>
              </a:pPr>
              <a:t>50</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Grp="1"/>
          </p:cNvSpPr>
          <p:nvPr>
            <p:ph type="title"/>
          </p:nvPr>
        </p:nvSpPr>
        <p:spPr>
          <a:xfrm>
            <a:off x="1116013" y="188913"/>
            <a:ext cx="7467600" cy="1143000"/>
          </a:xfrm>
        </p:spPr>
        <p:txBody>
          <a:bodyPr/>
          <a:lstStyle/>
          <a:p>
            <a:pPr algn="ctr">
              <a:lnSpc>
                <a:spcPct val="150000"/>
              </a:lnSpc>
            </a:pPr>
            <a:r>
              <a:rPr lang="el-GR" sz="1800" smtClean="0">
                <a:solidFill>
                  <a:srgbClr val="FFFF00"/>
                </a:solidFill>
                <a:latin typeface="Calibri" pitchFamily="34" charset="0"/>
              </a:rPr>
              <a:t>Κατανομή των ενταγμένων έργων ανά χρηματοδοτικό εργαλείο</a:t>
            </a:r>
          </a:p>
        </p:txBody>
      </p:sp>
      <p:graphicFrame>
        <p:nvGraphicFramePr>
          <p:cNvPr id="88068" name="Object 13"/>
          <p:cNvGraphicFramePr>
            <a:graphicFrameLocks noChangeAspect="1"/>
          </p:cNvGraphicFramePr>
          <p:nvPr>
            <p:ph idx="1"/>
          </p:nvPr>
        </p:nvGraphicFramePr>
        <p:xfrm>
          <a:off x="0" y="869950"/>
          <a:ext cx="8642350" cy="5988050"/>
        </p:xfrm>
        <a:graphic>
          <a:graphicData uri="http://schemas.openxmlformats.org/presentationml/2006/ole">
            <p:oleObj spid="_x0000_s88068" name="Φύλλο εργασίας" r:id="rId3" imgW="8839261" imgH="6124406" progId="Excel.Sheet.8">
              <p:embed/>
            </p:oleObj>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06EEC982-FF5A-4AF9-83F8-1E43DC006C30}" type="slidenum">
              <a:rPr lang="el-GR" sz="1400" smtClean="0">
                <a:latin typeface="Calibri" pitchFamily="34" charset="0"/>
              </a:rPr>
              <a:pPr algn="ctr">
                <a:defRPr/>
              </a:pPr>
              <a:t>51</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1 - TextBox"/>
          <p:cNvSpPr txBox="1">
            <a:spLocks noChangeArrowheads="1"/>
          </p:cNvSpPr>
          <p:nvPr/>
        </p:nvSpPr>
        <p:spPr bwMode="auto">
          <a:xfrm>
            <a:off x="571500" y="1071563"/>
            <a:ext cx="7929563" cy="1860550"/>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Ολοκλήρωση</a:t>
            </a:r>
            <a:r>
              <a:rPr lang="el-GR" sz="2000" b="1" u="sng">
                <a:latin typeface="Calibri" pitchFamily="34" charset="0"/>
              </a:rPr>
              <a:t>  :</a:t>
            </a:r>
            <a:endParaRPr lang="el-GR" sz="2000">
              <a:latin typeface="Calibri" pitchFamily="34" charset="0"/>
            </a:endParaRPr>
          </a:p>
          <a:p>
            <a:pPr>
              <a:buFont typeface="Wingdings" pitchFamily="2" charset="2"/>
              <a:buChar char="Ø"/>
            </a:pPr>
            <a:r>
              <a:rPr lang="el-GR" sz="2000">
                <a:latin typeface="Calibri" pitchFamily="34" charset="0"/>
              </a:rPr>
              <a:t> </a:t>
            </a:r>
            <a:r>
              <a:rPr lang="el-GR">
                <a:latin typeface="Calibri" pitchFamily="34" charset="0"/>
              </a:rPr>
              <a:t>7 Έργα  Οδοποιίας → 1.874.600,00 € </a:t>
            </a:r>
          </a:p>
          <a:p>
            <a:pPr>
              <a:buFont typeface="Wingdings" pitchFamily="2" charset="2"/>
              <a:buChar char="Ø"/>
            </a:pPr>
            <a:r>
              <a:rPr lang="el-GR">
                <a:latin typeface="Calibri" pitchFamily="34" charset="0"/>
              </a:rPr>
              <a:t> 1 Έργο  αντιπλημμυρικής προστασίας → 44.000,00 €</a:t>
            </a:r>
          </a:p>
          <a:p>
            <a:pPr>
              <a:buFont typeface="Wingdings" pitchFamily="2" charset="2"/>
              <a:buChar char="Ø"/>
            </a:pPr>
            <a:r>
              <a:rPr lang="el-GR">
                <a:latin typeface="Calibri" pitchFamily="34" charset="0"/>
              </a:rPr>
              <a:t> 1 Έργο τομέα υγείας → 20.470,00 €</a:t>
            </a:r>
          </a:p>
          <a:p>
            <a:r>
              <a:rPr lang="el-GR" sz="2000" b="1">
                <a:latin typeface="Calibri" pitchFamily="34" charset="0"/>
              </a:rPr>
              <a:t>                                                                                       ΣΥΝΟΛΟ: 1.939.070,00 € </a:t>
            </a:r>
            <a:endParaRPr lang="el-GR" sz="2000">
              <a:latin typeface="Calibri" pitchFamily="34" charset="0"/>
            </a:endParaRPr>
          </a:p>
          <a:p>
            <a:endParaRPr lang="el-GR" sz="2000"/>
          </a:p>
        </p:txBody>
      </p:sp>
      <p:sp>
        <p:nvSpPr>
          <p:cNvPr id="89090" name="3 - TextBox"/>
          <p:cNvSpPr txBox="1">
            <a:spLocks noChangeArrowheads="1"/>
          </p:cNvSpPr>
          <p:nvPr/>
        </p:nvSpPr>
        <p:spPr bwMode="auto">
          <a:xfrm>
            <a:off x="642938" y="3094038"/>
            <a:ext cx="8215312" cy="3478212"/>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Υλοποίηση</a:t>
            </a:r>
            <a:r>
              <a:rPr lang="el-GR" sz="2000" b="1" u="sng">
                <a:latin typeface="Calibri" pitchFamily="34" charset="0"/>
              </a:rPr>
              <a:t>: </a:t>
            </a:r>
            <a:endParaRPr lang="el-GR" sz="2000">
              <a:latin typeface="Calibri" pitchFamily="34" charset="0"/>
            </a:endParaRPr>
          </a:p>
          <a:p>
            <a:pPr>
              <a:buFont typeface="Wingdings" pitchFamily="2" charset="2"/>
              <a:buChar char="Ø"/>
            </a:pPr>
            <a:r>
              <a:rPr lang="el-GR">
                <a:latin typeface="Calibri" pitchFamily="34" charset="0"/>
              </a:rPr>
              <a:t>3 Έργα  Οδοποιίας →1.659.100,00</a:t>
            </a:r>
          </a:p>
          <a:p>
            <a:pPr>
              <a:buFont typeface="Wingdings" pitchFamily="2" charset="2"/>
              <a:buChar char="Ø"/>
            </a:pPr>
            <a:r>
              <a:rPr lang="el-GR">
                <a:latin typeface="Calibri" pitchFamily="34" charset="0"/>
              </a:rPr>
              <a:t>1 Μελέτη  Οδοποιίας με π/υ μελέτης→97.714,00</a:t>
            </a:r>
          </a:p>
          <a:p>
            <a:pPr>
              <a:buFont typeface="Wingdings" pitchFamily="2" charset="2"/>
              <a:buChar char="Ø"/>
            </a:pPr>
            <a:r>
              <a:rPr lang="el-GR">
                <a:latin typeface="Calibri" pitchFamily="34" charset="0"/>
              </a:rPr>
              <a:t>2 Αρδευτικά έργα, φράγματα και συνοδά έργα → 99.300,00 €</a:t>
            </a:r>
          </a:p>
          <a:p>
            <a:pPr>
              <a:buFont typeface="Wingdings" pitchFamily="2" charset="2"/>
              <a:buChar char="Ø"/>
            </a:pPr>
            <a:r>
              <a:rPr lang="el-GR">
                <a:latin typeface="Calibri" pitchFamily="34" charset="0"/>
              </a:rPr>
              <a:t>3 Έργα αντιπλημμυρικής προστασίας → 7.230.000,00 €</a:t>
            </a:r>
          </a:p>
          <a:p>
            <a:pPr>
              <a:buFont typeface="Wingdings" pitchFamily="2" charset="2"/>
              <a:buChar char="Ø"/>
            </a:pPr>
            <a:r>
              <a:rPr lang="el-GR">
                <a:latin typeface="Calibri" pitchFamily="34" charset="0"/>
              </a:rPr>
              <a:t>1 Κτιριακό έργο → 54.300,00 €</a:t>
            </a:r>
          </a:p>
          <a:p>
            <a:pPr>
              <a:buFont typeface="Wingdings" pitchFamily="2" charset="2"/>
              <a:buChar char="Ø"/>
            </a:pPr>
            <a:r>
              <a:rPr lang="el-GR">
                <a:latin typeface="Calibri" pitchFamily="34" charset="0"/>
              </a:rPr>
              <a:t>2 Έργα πολιτισμού → 27.500,00 €</a:t>
            </a:r>
          </a:p>
          <a:p>
            <a:pPr>
              <a:buFont typeface="Wingdings" pitchFamily="2" charset="2"/>
              <a:buChar char="Ø"/>
            </a:pPr>
            <a:r>
              <a:rPr lang="el-GR">
                <a:latin typeface="Calibri" pitchFamily="34" charset="0"/>
              </a:rPr>
              <a:t>1 Έργο τομέα υγείας → 3.024.390,24 €</a:t>
            </a:r>
          </a:p>
          <a:p>
            <a:pPr>
              <a:buFont typeface="Wingdings" pitchFamily="2" charset="2"/>
              <a:buChar char="Ø"/>
            </a:pPr>
            <a:r>
              <a:rPr lang="el-GR">
                <a:latin typeface="Calibri" pitchFamily="34" charset="0"/>
              </a:rPr>
              <a:t>1 Έργο εγκατάστασης επεξεργασίας λυμάτων → 2.300.000,00 €</a:t>
            </a:r>
          </a:p>
          <a:p>
            <a:endParaRPr lang="el-GR" sz="2000">
              <a:latin typeface="Calibri" pitchFamily="34" charset="0"/>
            </a:endParaRPr>
          </a:p>
          <a:p>
            <a:r>
              <a:rPr lang="el-GR" sz="2000" b="1">
                <a:latin typeface="Calibri" pitchFamily="34" charset="0"/>
              </a:rPr>
              <a:t>                                                                                       ΣΥΝΟΛΟ: 14.492.304,24 € </a:t>
            </a:r>
            <a:endParaRPr lang="el-GR" sz="2000">
              <a:latin typeface="Calibri" pitchFamily="34" charset="0"/>
            </a:endParaRPr>
          </a:p>
          <a:p>
            <a:pPr>
              <a:buFont typeface="Wingdings" pitchFamily="2" charset="2"/>
              <a:buChar char="Ø"/>
            </a:pPr>
            <a:endParaRPr lang="el-GR"/>
          </a:p>
        </p:txBody>
      </p:sp>
      <p:sp>
        <p:nvSpPr>
          <p:cNvPr id="7" name="6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p>
          <a:p>
            <a:pPr algn="ctr">
              <a:defRPr/>
            </a:pPr>
            <a:r>
              <a:rPr lang="el-GR" sz="2800" dirty="0">
                <a:solidFill>
                  <a:schemeClr val="bg1"/>
                </a:solidFill>
              </a:rPr>
              <a:t> </a:t>
            </a:r>
            <a:r>
              <a:rPr lang="el-GR" sz="2400" dirty="0">
                <a:solidFill>
                  <a:schemeClr val="bg1"/>
                </a:solidFill>
                <a:latin typeface="Calibri" pitchFamily="34" charset="0"/>
              </a:rPr>
              <a:t>ΤΑΞΙΝΟΜΗΣΗ ΕΡΓΩΝ ΑΝΑ ΣΤΑΔΙΟ</a:t>
            </a:r>
            <a:endParaRPr lang="el-GR" sz="2800" dirty="0">
              <a:solidFill>
                <a:schemeClr val="bg1"/>
              </a:solidFill>
              <a:latin typeface="Calibri" pitchFamily="34" charset="0"/>
            </a:endParaRPr>
          </a:p>
          <a:p>
            <a:pPr algn="ctr">
              <a:defRPr/>
            </a:pPr>
            <a:endParaRPr lang="el-GR" sz="2800" dirty="0">
              <a:solidFill>
                <a:schemeClr val="bg1"/>
              </a:solidFill>
              <a:latin typeface="Calibri" pitchFamily="34" charset="0"/>
            </a:endParaRPr>
          </a:p>
        </p:txBody>
      </p:sp>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A18FF743-9864-4996-8A87-5AEBAE44FBD2}" type="slidenum">
              <a:rPr lang="el-GR" sz="1400" smtClean="0">
                <a:latin typeface="Calibri" pitchFamily="34" charset="0"/>
              </a:rPr>
              <a:pPr algn="ctr">
                <a:defRPr/>
              </a:pPr>
              <a:t>52</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 TextBox"/>
          <p:cNvSpPr txBox="1">
            <a:spLocks noChangeArrowheads="1"/>
          </p:cNvSpPr>
          <p:nvPr/>
        </p:nvSpPr>
        <p:spPr bwMode="auto">
          <a:xfrm>
            <a:off x="642938" y="3214688"/>
            <a:ext cx="8001000" cy="3752850"/>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Δημοπράτηση</a:t>
            </a:r>
            <a:r>
              <a:rPr lang="el-GR" sz="2000" b="1" u="sng">
                <a:latin typeface="Calibri" pitchFamily="34" charset="0"/>
              </a:rPr>
              <a:t> : </a:t>
            </a:r>
            <a:endParaRPr lang="el-GR" sz="2000">
              <a:latin typeface="Calibri" pitchFamily="34" charset="0"/>
            </a:endParaRPr>
          </a:p>
          <a:p>
            <a:pPr>
              <a:buFont typeface="Wingdings" pitchFamily="2" charset="2"/>
              <a:buChar char="Ø"/>
            </a:pPr>
            <a:r>
              <a:rPr lang="el-GR">
                <a:latin typeface="Calibri" pitchFamily="34" charset="0"/>
              </a:rPr>
              <a:t>7 Έργα  Οδοποιίας → 6.758.000,00 €</a:t>
            </a:r>
          </a:p>
          <a:p>
            <a:pPr>
              <a:buFont typeface="Wingdings" pitchFamily="2" charset="2"/>
              <a:buChar char="Ø"/>
            </a:pPr>
            <a:r>
              <a:rPr lang="el-GR">
                <a:latin typeface="Calibri" pitchFamily="34" charset="0"/>
              </a:rPr>
              <a:t>3 Μελέτες Οδοποιίας → 341.599,02 €</a:t>
            </a:r>
          </a:p>
          <a:p>
            <a:pPr>
              <a:buFont typeface="Wingdings" pitchFamily="2" charset="2"/>
              <a:buChar char="Ø"/>
            </a:pPr>
            <a:r>
              <a:rPr lang="el-GR">
                <a:latin typeface="Calibri" pitchFamily="34" charset="0"/>
              </a:rPr>
              <a:t>2 Έργα αρδευτικά έργα, φράγματα και συνοδά έργα → 5.235.000,00 €</a:t>
            </a:r>
          </a:p>
          <a:p>
            <a:pPr>
              <a:buFont typeface="Wingdings" pitchFamily="2" charset="2"/>
              <a:buChar char="Ø"/>
            </a:pPr>
            <a:r>
              <a:rPr lang="el-GR">
                <a:latin typeface="Calibri" pitchFamily="34" charset="0"/>
              </a:rPr>
              <a:t>2 Έργα αντιπλημμυρικής προστασίας → 2.147.375,48 €</a:t>
            </a:r>
          </a:p>
          <a:p>
            <a:pPr>
              <a:buFont typeface="Wingdings" pitchFamily="2" charset="2"/>
              <a:buChar char="Ø"/>
            </a:pPr>
            <a:r>
              <a:rPr lang="el-GR">
                <a:latin typeface="Calibri" pitchFamily="34" charset="0"/>
              </a:rPr>
              <a:t>1 Έργο κτιριακό έργο → 32.500,00 €</a:t>
            </a:r>
          </a:p>
          <a:p>
            <a:pPr>
              <a:buFont typeface="Wingdings" pitchFamily="2" charset="2"/>
              <a:buChar char="Ø"/>
            </a:pPr>
            <a:r>
              <a:rPr lang="el-GR">
                <a:latin typeface="Calibri" pitchFamily="34" charset="0"/>
              </a:rPr>
              <a:t>3 Έργα Πολιτισμού → 1.955.000,00 €</a:t>
            </a:r>
          </a:p>
          <a:p>
            <a:pPr>
              <a:buFont typeface="Wingdings" pitchFamily="2" charset="2"/>
              <a:buChar char="Ø"/>
            </a:pPr>
            <a:r>
              <a:rPr lang="el-GR">
                <a:latin typeface="Calibri" pitchFamily="34" charset="0"/>
              </a:rPr>
              <a:t>2 Έργα τομέα υγείας →17.252.800,00 €</a:t>
            </a:r>
          </a:p>
          <a:p>
            <a:pPr>
              <a:buFont typeface="Wingdings" pitchFamily="2" charset="2"/>
              <a:buChar char="Ø"/>
            </a:pPr>
            <a:r>
              <a:rPr lang="el-GR">
                <a:latin typeface="Calibri" pitchFamily="34" charset="0"/>
              </a:rPr>
              <a:t>4 Έργα εγκατάστασης επεξεργασίας λυμάτων → 12.611.968,00 €</a:t>
            </a:r>
          </a:p>
          <a:p>
            <a:r>
              <a:rPr lang="el-GR" sz="2000">
                <a:latin typeface="Calibri" pitchFamily="34" charset="0"/>
              </a:rPr>
              <a:t> </a:t>
            </a:r>
          </a:p>
          <a:p>
            <a:r>
              <a:rPr lang="el-GR" sz="2000" b="1">
                <a:latin typeface="Calibri" pitchFamily="34" charset="0"/>
              </a:rPr>
              <a:t>                                                                                     ΣΥΝΟΛΟ: 46.334.242,50 €</a:t>
            </a:r>
            <a:endParaRPr lang="el-GR" sz="2000">
              <a:latin typeface="Calibri" pitchFamily="34" charset="0"/>
            </a:endParaRPr>
          </a:p>
          <a:p>
            <a:pPr>
              <a:buFont typeface="Wingdings" pitchFamily="2" charset="2"/>
              <a:buChar char="Ø"/>
            </a:pPr>
            <a:endParaRPr lang="el-GR"/>
          </a:p>
          <a:p>
            <a:pPr>
              <a:buFont typeface="Wingdings" pitchFamily="2" charset="2"/>
              <a:buChar char="Ø"/>
            </a:pPr>
            <a:endParaRPr lang="el-GR"/>
          </a:p>
        </p:txBody>
      </p:sp>
      <p:sp>
        <p:nvSpPr>
          <p:cNvPr id="5" name="4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p>
          <a:p>
            <a:pPr algn="ctr">
              <a:defRPr/>
            </a:pPr>
            <a:r>
              <a:rPr lang="el-GR" sz="2800" dirty="0">
                <a:solidFill>
                  <a:schemeClr val="bg1"/>
                </a:solidFill>
              </a:rPr>
              <a:t> </a:t>
            </a:r>
            <a:r>
              <a:rPr lang="el-GR" sz="2400" dirty="0">
                <a:solidFill>
                  <a:schemeClr val="bg1"/>
                </a:solidFill>
                <a:latin typeface="Calibri" pitchFamily="34" charset="0"/>
              </a:rPr>
              <a:t>ΤΑΞΙΝΟΜΗΣΗ ΕΡΓΩΝ ΚΑΙ ΜΕΛΕΤΩΝ ΑΝΑ ΣΤΑΔΙΟ</a:t>
            </a:r>
            <a:endParaRPr lang="el-GR" sz="2800" dirty="0">
              <a:solidFill>
                <a:schemeClr val="bg1"/>
              </a:solidFill>
              <a:latin typeface="Calibri" pitchFamily="34" charset="0"/>
            </a:endParaRPr>
          </a:p>
          <a:p>
            <a:pPr algn="ctr">
              <a:defRPr/>
            </a:pPr>
            <a:endParaRPr lang="el-GR" sz="2800" dirty="0">
              <a:solidFill>
                <a:schemeClr val="bg1"/>
              </a:solidFill>
              <a:latin typeface="Calibri" pitchFamily="34" charset="0"/>
            </a:endParaRPr>
          </a:p>
        </p:txBody>
      </p:sp>
      <p:sp>
        <p:nvSpPr>
          <p:cNvPr id="91139" name="5 - TextBox"/>
          <p:cNvSpPr txBox="1">
            <a:spLocks noChangeArrowheads="1"/>
          </p:cNvSpPr>
          <p:nvPr/>
        </p:nvSpPr>
        <p:spPr bwMode="auto">
          <a:xfrm>
            <a:off x="642938" y="928688"/>
            <a:ext cx="7961312" cy="2349500"/>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Σύμβαση :</a:t>
            </a:r>
            <a:endParaRPr lang="el-GR" sz="2000">
              <a:solidFill>
                <a:srgbClr val="FFFF00"/>
              </a:solidFill>
              <a:latin typeface="Calibri" pitchFamily="34" charset="0"/>
            </a:endParaRPr>
          </a:p>
          <a:p>
            <a:pPr>
              <a:buFont typeface="Wingdings" pitchFamily="2" charset="2"/>
              <a:buChar char="Ø"/>
            </a:pPr>
            <a:r>
              <a:rPr lang="el-GR">
                <a:latin typeface="Calibri" pitchFamily="34" charset="0"/>
              </a:rPr>
              <a:t>4 Έργα  Οδοποιίας → 319.950,00 €</a:t>
            </a:r>
          </a:p>
          <a:p>
            <a:pPr>
              <a:buFont typeface="Wingdings" pitchFamily="2" charset="2"/>
              <a:buChar char="Ø"/>
            </a:pPr>
            <a:r>
              <a:rPr lang="el-GR">
                <a:latin typeface="Calibri" pitchFamily="34" charset="0"/>
              </a:rPr>
              <a:t>1 Έργο αντιπλημμυρικής προστασίας → 20.000,00 €</a:t>
            </a:r>
          </a:p>
          <a:p>
            <a:pPr>
              <a:buFont typeface="Wingdings" pitchFamily="2" charset="2"/>
              <a:buChar char="Ø"/>
            </a:pPr>
            <a:r>
              <a:rPr lang="el-GR">
                <a:latin typeface="Calibri" pitchFamily="34" charset="0"/>
              </a:rPr>
              <a:t>3 Κτιριακά έργα → 1.866.000,00 €</a:t>
            </a:r>
          </a:p>
          <a:p>
            <a:pPr>
              <a:buFont typeface="Wingdings" pitchFamily="2" charset="2"/>
              <a:buChar char="Ø"/>
            </a:pPr>
            <a:r>
              <a:rPr lang="el-GR">
                <a:latin typeface="Calibri" pitchFamily="34" charset="0"/>
              </a:rPr>
              <a:t>1 Έργο πολιτισμού → 235.600,00 €</a:t>
            </a:r>
          </a:p>
          <a:p>
            <a:pPr>
              <a:buFont typeface="Wingdings" pitchFamily="2" charset="2"/>
              <a:buChar char="Ø"/>
            </a:pPr>
            <a:r>
              <a:rPr lang="el-GR">
                <a:latin typeface="Calibri" pitchFamily="34" charset="0"/>
              </a:rPr>
              <a:t>1 Έργο τομέα υγείας → 286.000,00 €</a:t>
            </a:r>
          </a:p>
          <a:p>
            <a:r>
              <a:rPr lang="el-GR" sz="2000" b="1">
                <a:latin typeface="Calibri" pitchFamily="34" charset="0"/>
              </a:rPr>
              <a:t>                                                                                   ΣΥΝΟΛΟ: 2.727.550,00 €</a:t>
            </a:r>
            <a:endParaRPr lang="el-GR" sz="2000">
              <a:latin typeface="Calibri" pitchFamily="34" charset="0"/>
            </a:endParaRPr>
          </a:p>
          <a:p>
            <a:pPr algn="r"/>
            <a:endParaRPr lang="el-GR">
              <a:latin typeface="Calibri" pitchFamily="34" charset="0"/>
            </a:endParaRPr>
          </a:p>
        </p:txBody>
      </p:sp>
      <p:sp>
        <p:nvSpPr>
          <p:cNvPr id="7"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DD430F7E-1B4D-49B7-872E-695D026F975C}" type="slidenum">
              <a:rPr lang="el-GR" sz="1400" smtClean="0">
                <a:latin typeface="Calibri" pitchFamily="34" charset="0"/>
              </a:rPr>
              <a:pPr algn="ctr">
                <a:defRPr/>
              </a:pPr>
              <a:t>53</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3 - TextBox"/>
          <p:cNvSpPr txBox="1">
            <a:spLocks noChangeArrowheads="1"/>
          </p:cNvSpPr>
          <p:nvPr/>
        </p:nvSpPr>
        <p:spPr bwMode="auto">
          <a:xfrm>
            <a:off x="571500" y="1214438"/>
            <a:ext cx="8786813" cy="4911725"/>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Ένταξη σε χρηματοδότηση : </a:t>
            </a:r>
          </a:p>
          <a:p>
            <a:endParaRPr lang="el-GR" sz="2000">
              <a:solidFill>
                <a:srgbClr val="FFFF00"/>
              </a:solidFill>
              <a:latin typeface="Calibri" pitchFamily="34" charset="0"/>
            </a:endParaRPr>
          </a:p>
          <a:p>
            <a:pPr>
              <a:buFont typeface="Wingdings" pitchFamily="2" charset="2"/>
              <a:buChar char="Ø"/>
            </a:pPr>
            <a:r>
              <a:rPr lang="el-GR" sz="2000">
                <a:latin typeface="Calibri" pitchFamily="34" charset="0"/>
              </a:rPr>
              <a:t> </a:t>
            </a:r>
            <a:r>
              <a:rPr lang="el-GR">
                <a:latin typeface="Calibri" pitchFamily="34" charset="0"/>
              </a:rPr>
              <a:t>5 Έργα  Οδοποιίας → 6.567.000,00 €</a:t>
            </a:r>
          </a:p>
          <a:p>
            <a:pPr>
              <a:buFont typeface="Wingdings" pitchFamily="2" charset="2"/>
              <a:buChar char="Ø"/>
            </a:pPr>
            <a:r>
              <a:rPr lang="el-GR">
                <a:latin typeface="Calibri" pitchFamily="34" charset="0"/>
              </a:rPr>
              <a:t> 4 Μελέτες Οδοποιίας με π/υ έργων → 8.572.600,00 €</a:t>
            </a:r>
          </a:p>
          <a:p>
            <a:pPr>
              <a:buFont typeface="Wingdings" pitchFamily="2" charset="2"/>
              <a:buChar char="Ø"/>
            </a:pPr>
            <a:r>
              <a:rPr lang="el-GR">
                <a:latin typeface="Calibri" pitchFamily="34" charset="0"/>
              </a:rPr>
              <a:t> 1 Μελέτη Οδοποιίας με π/υ μελέτης → 74.133,93 €</a:t>
            </a:r>
          </a:p>
          <a:p>
            <a:pPr>
              <a:buFont typeface="Wingdings" pitchFamily="2" charset="2"/>
              <a:buChar char="Ø"/>
            </a:pPr>
            <a:r>
              <a:rPr lang="el-GR">
                <a:latin typeface="Calibri" pitchFamily="34" charset="0"/>
              </a:rPr>
              <a:t> 1 Αρδευτικό Έργο → 2.200.000,00 €</a:t>
            </a:r>
          </a:p>
          <a:p>
            <a:pPr>
              <a:buFont typeface="Wingdings" pitchFamily="2" charset="2"/>
              <a:buChar char="Ø"/>
            </a:pPr>
            <a:r>
              <a:rPr lang="el-GR">
                <a:latin typeface="Calibri" pitchFamily="34" charset="0"/>
              </a:rPr>
              <a:t> 5 Μελέτες Αρδευτικών Έργων και Φραγμάτων με π/υ μελέτης → 2.590.000,00 €</a:t>
            </a:r>
          </a:p>
          <a:p>
            <a:pPr>
              <a:buFont typeface="Wingdings" pitchFamily="2" charset="2"/>
              <a:buChar char="Ø"/>
            </a:pPr>
            <a:r>
              <a:rPr lang="el-GR">
                <a:latin typeface="Calibri" pitchFamily="34" charset="0"/>
              </a:rPr>
              <a:t> 4 Έργα αντιπλημμυρικής προστασίας → 1.336.000,00 €</a:t>
            </a:r>
          </a:p>
          <a:p>
            <a:pPr>
              <a:buFont typeface="Wingdings" pitchFamily="2" charset="2"/>
              <a:buChar char="Ø"/>
            </a:pPr>
            <a:r>
              <a:rPr lang="el-GR">
                <a:latin typeface="Calibri" pitchFamily="34" charset="0"/>
              </a:rPr>
              <a:t> 2 Κτιριακά Έργα → 1.026.058,31 €</a:t>
            </a:r>
          </a:p>
          <a:p>
            <a:pPr>
              <a:buFont typeface="Wingdings" pitchFamily="2" charset="2"/>
              <a:buChar char="Ø"/>
            </a:pPr>
            <a:r>
              <a:rPr lang="el-GR">
                <a:latin typeface="Calibri" pitchFamily="34" charset="0"/>
              </a:rPr>
              <a:t> 1  Μελέτη κτιριακού έργου → 200.000,00 €</a:t>
            </a:r>
          </a:p>
          <a:p>
            <a:pPr>
              <a:buFont typeface="Wingdings" pitchFamily="2" charset="2"/>
              <a:buChar char="Ø"/>
            </a:pPr>
            <a:r>
              <a:rPr lang="el-GR">
                <a:latin typeface="Calibri" pitchFamily="34" charset="0"/>
              </a:rPr>
              <a:t> 4 Έργα Πολιτισμού → 3.711.842,98 €</a:t>
            </a:r>
          </a:p>
          <a:p>
            <a:pPr>
              <a:buFont typeface="Wingdings" pitchFamily="2" charset="2"/>
              <a:buChar char="Ø"/>
            </a:pPr>
            <a:r>
              <a:rPr lang="el-GR">
                <a:latin typeface="Calibri" pitchFamily="34" charset="0"/>
              </a:rPr>
              <a:t> 2 Έργα εγκατάστασης επεξεργασίας λυμάτων → 5.327.960,00 €</a:t>
            </a:r>
          </a:p>
          <a:p>
            <a:pPr>
              <a:buFont typeface="Wingdings" pitchFamily="2" charset="2"/>
              <a:buChar char="Ø"/>
            </a:pPr>
            <a:r>
              <a:rPr lang="el-GR">
                <a:latin typeface="Calibri" pitchFamily="34" charset="0"/>
              </a:rPr>
              <a:t> 1 Έργο αγροτικής ανάπτυξης  → 550.000,00 €</a:t>
            </a:r>
          </a:p>
          <a:p>
            <a:pPr>
              <a:buFont typeface="Wingdings" pitchFamily="2" charset="2"/>
              <a:buChar char="Ø"/>
            </a:pPr>
            <a:r>
              <a:rPr lang="el-GR">
                <a:latin typeface="Calibri" pitchFamily="34" charset="0"/>
              </a:rPr>
              <a:t> 4 Μελέτες αγροτικής ανάπτυξης → 1.027.724,22 €</a:t>
            </a:r>
          </a:p>
          <a:p>
            <a:r>
              <a:rPr lang="el-GR" b="1">
                <a:latin typeface="Calibri" pitchFamily="34" charset="0"/>
              </a:rPr>
              <a:t>                                                                            </a:t>
            </a:r>
            <a:r>
              <a:rPr lang="el-GR" sz="2000" b="1">
                <a:latin typeface="Calibri" pitchFamily="34" charset="0"/>
              </a:rPr>
              <a:t>               </a:t>
            </a:r>
          </a:p>
          <a:p>
            <a:r>
              <a:rPr lang="el-GR" sz="2000" b="1">
                <a:latin typeface="Calibri" pitchFamily="34" charset="0"/>
              </a:rPr>
              <a:t>                                                                                           ΣΥΝΟΛΟ: 33.183.319,44 € </a:t>
            </a:r>
            <a:endParaRPr lang="el-GR" sz="2000">
              <a:latin typeface="Calibri" pitchFamily="34" charset="0"/>
            </a:endParaRPr>
          </a:p>
          <a:p>
            <a:endParaRPr lang="el-GR">
              <a:latin typeface="Calibri" pitchFamily="34" charset="0"/>
            </a:endParaRPr>
          </a:p>
        </p:txBody>
      </p:sp>
      <p:sp>
        <p:nvSpPr>
          <p:cNvPr id="5" name="4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p>
          <a:p>
            <a:pPr algn="ctr">
              <a:defRPr/>
            </a:pPr>
            <a:r>
              <a:rPr lang="el-GR" sz="2800" dirty="0">
                <a:solidFill>
                  <a:schemeClr val="bg1"/>
                </a:solidFill>
              </a:rPr>
              <a:t> </a:t>
            </a:r>
            <a:r>
              <a:rPr lang="el-GR" sz="2400" dirty="0">
                <a:solidFill>
                  <a:schemeClr val="bg1"/>
                </a:solidFill>
                <a:latin typeface="Calibri" pitchFamily="34" charset="0"/>
              </a:rPr>
              <a:t>ΤΑΞΙΝΟΜΗΣΗ ΕΡΓΩΝ ΚΑΙ ΜΕΛΕΤΩΝ ΑΝΑ ΣΤΑΔΙΟ</a:t>
            </a:r>
            <a:endParaRPr lang="el-GR" sz="2800" dirty="0">
              <a:solidFill>
                <a:schemeClr val="bg1"/>
              </a:solidFill>
              <a:latin typeface="Calibri" pitchFamily="34" charset="0"/>
            </a:endParaRPr>
          </a:p>
          <a:p>
            <a:pPr algn="ctr">
              <a:defRPr/>
            </a:pPr>
            <a:endParaRPr lang="el-GR" sz="2800" dirty="0">
              <a:solidFill>
                <a:schemeClr val="bg1"/>
              </a:solidFill>
              <a:latin typeface="Calibri" pitchFamily="34" charset="0"/>
            </a:endParaRPr>
          </a:p>
        </p:txBody>
      </p:sp>
      <p:sp>
        <p:nvSpPr>
          <p:cNvPr id="6"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D91A61D8-06C3-4853-AF27-CCB62E6F1BDF}" type="slidenum">
              <a:rPr lang="el-GR" sz="1400" smtClean="0">
                <a:latin typeface="Calibri" pitchFamily="34" charset="0"/>
              </a:rPr>
              <a:pPr algn="ctr">
                <a:defRPr/>
              </a:pPr>
              <a:t>54</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 TextBox"/>
          <p:cNvSpPr txBox="1">
            <a:spLocks noChangeArrowheads="1"/>
          </p:cNvSpPr>
          <p:nvPr/>
        </p:nvSpPr>
        <p:spPr bwMode="auto">
          <a:xfrm>
            <a:off x="285750" y="1071563"/>
            <a:ext cx="8572500" cy="2379662"/>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Διερεύνηση  χρηματοδότησης για έργο :</a:t>
            </a:r>
          </a:p>
          <a:p>
            <a:endParaRPr lang="el-GR" sz="2000">
              <a:solidFill>
                <a:srgbClr val="FFFF00"/>
              </a:solidFill>
              <a:latin typeface="Calibri" pitchFamily="34" charset="0"/>
            </a:endParaRPr>
          </a:p>
          <a:p>
            <a:pPr>
              <a:buFont typeface="Wingdings" pitchFamily="2" charset="2"/>
              <a:buChar char="Ø"/>
            </a:pPr>
            <a:r>
              <a:rPr lang="el-GR">
                <a:latin typeface="Calibri" pitchFamily="34" charset="0"/>
              </a:rPr>
              <a:t>8 Έργα  Οδοποιίας → 24.690.500,00 €</a:t>
            </a:r>
          </a:p>
          <a:p>
            <a:pPr>
              <a:buFont typeface="Wingdings" pitchFamily="2" charset="2"/>
              <a:buChar char="Ø"/>
            </a:pPr>
            <a:r>
              <a:rPr lang="el-GR">
                <a:latin typeface="Calibri" pitchFamily="34" charset="0"/>
              </a:rPr>
              <a:t>1 Αρδευτικό Έργο → 73.000,00 €</a:t>
            </a:r>
          </a:p>
          <a:p>
            <a:pPr>
              <a:buFont typeface="Wingdings" pitchFamily="2" charset="2"/>
              <a:buChar char="Ø"/>
            </a:pPr>
            <a:r>
              <a:rPr lang="el-GR">
                <a:latin typeface="Calibri" pitchFamily="34" charset="0"/>
              </a:rPr>
              <a:t>1 Ενεργειακό έργο → 1.900.000,00 €</a:t>
            </a:r>
          </a:p>
          <a:p>
            <a:pPr>
              <a:buFont typeface="Wingdings" pitchFamily="2" charset="2"/>
              <a:buChar char="Ø"/>
            </a:pPr>
            <a:r>
              <a:rPr lang="el-GR">
                <a:latin typeface="Calibri" pitchFamily="34" charset="0"/>
              </a:rPr>
              <a:t>1 Έργο  Τουριστικής Ανάπτυξης → 15.500.000,00 €</a:t>
            </a:r>
          </a:p>
          <a:p>
            <a:r>
              <a:rPr lang="el-GR">
                <a:latin typeface="Calibri" pitchFamily="34" charset="0"/>
              </a:rPr>
              <a:t> </a:t>
            </a:r>
            <a:endParaRPr lang="el-GR" sz="2000">
              <a:latin typeface="Calibri" pitchFamily="34" charset="0"/>
            </a:endParaRPr>
          </a:p>
          <a:p>
            <a:r>
              <a:rPr lang="el-GR" sz="2000" b="1">
                <a:latin typeface="Calibri" pitchFamily="34" charset="0"/>
              </a:rPr>
              <a:t>                                                                                            ΣΥΝΟΛΟ: 42.163.500,00 €</a:t>
            </a:r>
            <a:endParaRPr lang="el-GR" sz="2000">
              <a:latin typeface="Calibri" pitchFamily="34" charset="0"/>
            </a:endParaRPr>
          </a:p>
        </p:txBody>
      </p:sp>
      <p:sp>
        <p:nvSpPr>
          <p:cNvPr id="3" name="2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p>
          <a:p>
            <a:pPr algn="ctr">
              <a:defRPr/>
            </a:pPr>
            <a:r>
              <a:rPr lang="el-GR" sz="2800" dirty="0">
                <a:solidFill>
                  <a:schemeClr val="bg1"/>
                </a:solidFill>
              </a:rPr>
              <a:t> </a:t>
            </a:r>
            <a:r>
              <a:rPr lang="el-GR" sz="2400" dirty="0">
                <a:solidFill>
                  <a:schemeClr val="bg1"/>
                </a:solidFill>
                <a:latin typeface="Calibri" pitchFamily="34" charset="0"/>
              </a:rPr>
              <a:t>ΤΑΞΙΝΟΜΗΣΗ ΕΡΓΩΝ ΚΑΙ ΜΕΛΕΤΩΝ ΑΝΑ ΣΤΑΔΙΟ</a:t>
            </a:r>
            <a:endParaRPr lang="el-GR" sz="2800" dirty="0">
              <a:solidFill>
                <a:schemeClr val="bg1"/>
              </a:solidFill>
              <a:latin typeface="Calibri" pitchFamily="34" charset="0"/>
            </a:endParaRPr>
          </a:p>
          <a:p>
            <a:pPr algn="ctr">
              <a:defRPr/>
            </a:pPr>
            <a:endParaRPr lang="el-GR" sz="2800" dirty="0">
              <a:solidFill>
                <a:schemeClr val="bg1"/>
              </a:solidFill>
              <a:latin typeface="Calibri" pitchFamily="34" charset="0"/>
            </a:endParaRPr>
          </a:p>
        </p:txBody>
      </p:sp>
      <p:sp>
        <p:nvSpPr>
          <p:cNvPr id="93187" name="3 - TextBox"/>
          <p:cNvSpPr txBox="1">
            <a:spLocks noChangeArrowheads="1"/>
          </p:cNvSpPr>
          <p:nvPr/>
        </p:nvSpPr>
        <p:spPr bwMode="auto">
          <a:xfrm>
            <a:off x="357188" y="3929063"/>
            <a:ext cx="8572500" cy="1860550"/>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Διερεύνηση  χρηματοδότησης για μελέτη :</a:t>
            </a:r>
          </a:p>
          <a:p>
            <a:endParaRPr lang="el-GR" sz="2000">
              <a:solidFill>
                <a:srgbClr val="FFFF00"/>
              </a:solidFill>
              <a:latin typeface="Calibri" pitchFamily="34" charset="0"/>
            </a:endParaRPr>
          </a:p>
          <a:p>
            <a:pPr>
              <a:buFont typeface="Wingdings" pitchFamily="2" charset="2"/>
              <a:buChar char="Ø"/>
            </a:pPr>
            <a:r>
              <a:rPr lang="el-GR">
                <a:latin typeface="Calibri" pitchFamily="34" charset="0"/>
              </a:rPr>
              <a:t>2 Έργα αγροτικής ανάπτυξης με π/υ έργων  → 4.650.000,00 €</a:t>
            </a:r>
          </a:p>
          <a:p>
            <a:pPr>
              <a:buFont typeface="Wingdings" pitchFamily="2" charset="2"/>
              <a:buChar char="Ø"/>
            </a:pPr>
            <a:r>
              <a:rPr lang="el-GR">
                <a:latin typeface="Calibri" pitchFamily="34" charset="0"/>
              </a:rPr>
              <a:t>1 Έργο  Τουριστικής Ανάπτυξης με π/υ έργου → 4.460.000,00 €</a:t>
            </a:r>
          </a:p>
          <a:p>
            <a:r>
              <a:rPr lang="el-GR" sz="2000">
                <a:latin typeface="Calibri" pitchFamily="34" charset="0"/>
              </a:rPr>
              <a:t> </a:t>
            </a:r>
          </a:p>
          <a:p>
            <a:r>
              <a:rPr lang="el-GR" sz="2000" b="1">
                <a:latin typeface="Calibri" pitchFamily="34" charset="0"/>
              </a:rPr>
              <a:t>                                                                                             ΣΥΝΟΛΟ: 9.110.000,00 €</a:t>
            </a:r>
            <a:endParaRPr lang="el-GR" sz="2000">
              <a:latin typeface="Calibri" pitchFamily="34" charset="0"/>
            </a:endParaRPr>
          </a:p>
        </p:txBody>
      </p:sp>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B1BEF59C-EEB8-4B37-A37A-9EE35CB02D63}" type="slidenum">
              <a:rPr lang="el-GR" sz="1400" smtClean="0">
                <a:latin typeface="Calibri" pitchFamily="34" charset="0"/>
              </a:rPr>
              <a:pPr algn="ctr">
                <a:defRPr/>
              </a:pPr>
              <a:t>55</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 TextBox"/>
          <p:cNvSpPr txBox="1">
            <a:spLocks noChangeArrowheads="1"/>
          </p:cNvSpPr>
          <p:nvPr/>
        </p:nvSpPr>
        <p:spPr bwMode="auto">
          <a:xfrm>
            <a:off x="571500" y="1071563"/>
            <a:ext cx="8215313" cy="2409825"/>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Έργα για τα οποία εκπονούνται οι μελέτες :</a:t>
            </a:r>
          </a:p>
          <a:p>
            <a:endParaRPr lang="el-GR" sz="2000">
              <a:solidFill>
                <a:srgbClr val="FFFF00"/>
              </a:solidFill>
              <a:latin typeface="Calibri" pitchFamily="34" charset="0"/>
            </a:endParaRPr>
          </a:p>
          <a:p>
            <a:pPr>
              <a:buFont typeface="Wingdings" pitchFamily="2" charset="2"/>
              <a:buChar char="Ø"/>
            </a:pPr>
            <a:r>
              <a:rPr lang="el-GR">
                <a:latin typeface="Calibri" pitchFamily="34" charset="0"/>
              </a:rPr>
              <a:t>8 Έργα  Οδοποιίας → 49.410.000,00 €</a:t>
            </a:r>
          </a:p>
          <a:p>
            <a:pPr>
              <a:buFont typeface="Wingdings" pitchFamily="2" charset="2"/>
              <a:buChar char="Ø"/>
            </a:pPr>
            <a:r>
              <a:rPr lang="el-GR">
                <a:latin typeface="Calibri" pitchFamily="34" charset="0"/>
              </a:rPr>
              <a:t>9 Αρδευτικά έργα, φράγματα και συνοδά έργα (δεν υπάρχει π/υ)</a:t>
            </a:r>
          </a:p>
          <a:p>
            <a:pPr>
              <a:buFont typeface="Wingdings" pitchFamily="2" charset="2"/>
              <a:buChar char="Ø"/>
            </a:pPr>
            <a:r>
              <a:rPr lang="el-GR">
                <a:latin typeface="Calibri" pitchFamily="34" charset="0"/>
              </a:rPr>
              <a:t>2 Αρδευτικά έργα, φράγματα και συνοδά έργα → 2.290.000,00 €</a:t>
            </a:r>
          </a:p>
          <a:p>
            <a:pPr>
              <a:buFont typeface="Wingdings" pitchFamily="2" charset="2"/>
              <a:buChar char="Ø"/>
            </a:pPr>
            <a:r>
              <a:rPr lang="el-GR">
                <a:latin typeface="Calibri" pitchFamily="34" charset="0"/>
              </a:rPr>
              <a:t>1 Κτιριακό  έργο →5.000.000,00€</a:t>
            </a:r>
          </a:p>
          <a:p>
            <a:r>
              <a:rPr lang="el-GR" sz="2000">
                <a:latin typeface="Calibri" pitchFamily="34" charset="0"/>
              </a:rPr>
              <a:t> </a:t>
            </a:r>
          </a:p>
          <a:p>
            <a:r>
              <a:rPr lang="el-GR" sz="2000" b="1">
                <a:latin typeface="Calibri" pitchFamily="34" charset="0"/>
              </a:rPr>
              <a:t>                                                                                          ΣΥΝΟΛΟ: 56.700.000,00 €</a:t>
            </a:r>
            <a:endParaRPr lang="el-GR" sz="2000">
              <a:latin typeface="Calibri" pitchFamily="34" charset="0"/>
            </a:endParaRPr>
          </a:p>
        </p:txBody>
      </p:sp>
      <p:sp>
        <p:nvSpPr>
          <p:cNvPr id="3" name="2 - Ορθογώνιο"/>
          <p:cNvSpPr/>
          <p:nvPr/>
        </p:nvSpPr>
        <p:spPr>
          <a:xfrm>
            <a:off x="0" y="0"/>
            <a:ext cx="9144000" cy="85725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800" dirty="0">
                <a:solidFill>
                  <a:schemeClr val="bg1"/>
                </a:solidFill>
              </a:rPr>
              <a:t>  </a:t>
            </a:r>
          </a:p>
          <a:p>
            <a:pPr algn="ctr">
              <a:defRPr/>
            </a:pPr>
            <a:r>
              <a:rPr lang="el-GR" sz="2800" dirty="0">
                <a:solidFill>
                  <a:schemeClr val="bg1"/>
                </a:solidFill>
              </a:rPr>
              <a:t> </a:t>
            </a:r>
            <a:r>
              <a:rPr lang="el-GR" sz="2400" dirty="0">
                <a:solidFill>
                  <a:schemeClr val="bg1"/>
                </a:solidFill>
                <a:latin typeface="Calibri" pitchFamily="34" charset="0"/>
              </a:rPr>
              <a:t>ΤΑΞΙΝΟΜΗΣΗ ΕΡΓΩΝ ΚΑΙ ΜΕΛΕΤΩΝ ΑΝΑ ΣΤΑΔΙΟ</a:t>
            </a:r>
            <a:endParaRPr lang="el-GR" sz="2800" dirty="0">
              <a:solidFill>
                <a:schemeClr val="bg1"/>
              </a:solidFill>
              <a:latin typeface="Calibri" pitchFamily="34" charset="0"/>
            </a:endParaRPr>
          </a:p>
          <a:p>
            <a:pPr algn="ctr">
              <a:defRPr/>
            </a:pPr>
            <a:endParaRPr lang="el-GR" sz="2800" dirty="0">
              <a:solidFill>
                <a:schemeClr val="bg1"/>
              </a:solidFill>
              <a:latin typeface="Calibri" pitchFamily="34" charset="0"/>
            </a:endParaRPr>
          </a:p>
        </p:txBody>
      </p:sp>
      <p:sp>
        <p:nvSpPr>
          <p:cNvPr id="94211" name="3 - TextBox"/>
          <p:cNvSpPr txBox="1">
            <a:spLocks noChangeArrowheads="1"/>
          </p:cNvSpPr>
          <p:nvPr/>
        </p:nvSpPr>
        <p:spPr bwMode="auto">
          <a:xfrm>
            <a:off x="642938" y="3643313"/>
            <a:ext cx="8215312" cy="2959100"/>
          </a:xfrm>
          <a:prstGeom prst="rect">
            <a:avLst/>
          </a:prstGeom>
          <a:noFill/>
          <a:ln w="9525">
            <a:noFill/>
            <a:miter lim="800000"/>
            <a:headEnd/>
            <a:tailEnd/>
          </a:ln>
        </p:spPr>
        <p:txBody>
          <a:bodyPr>
            <a:spAutoFit/>
          </a:bodyPr>
          <a:lstStyle/>
          <a:p>
            <a:r>
              <a:rPr lang="el-GR" sz="2000" b="1" u="sng">
                <a:solidFill>
                  <a:srgbClr val="FFFF00"/>
                </a:solidFill>
                <a:latin typeface="Calibri" pitchFamily="34" charset="0"/>
              </a:rPr>
              <a:t>Έργα σε στάδιο έρευνας :</a:t>
            </a:r>
          </a:p>
          <a:p>
            <a:endParaRPr lang="el-GR" sz="2000">
              <a:solidFill>
                <a:srgbClr val="FFFF00"/>
              </a:solidFill>
              <a:latin typeface="Calibri" pitchFamily="34" charset="0"/>
            </a:endParaRPr>
          </a:p>
          <a:p>
            <a:pPr>
              <a:buFont typeface="Wingdings" pitchFamily="2" charset="2"/>
              <a:buChar char="Ø"/>
            </a:pPr>
            <a:r>
              <a:rPr lang="el-GR">
                <a:latin typeface="Calibri" pitchFamily="34" charset="0"/>
              </a:rPr>
              <a:t>12 Έργα  Οδοποιίας  →32.875.000,00€</a:t>
            </a:r>
          </a:p>
          <a:p>
            <a:pPr>
              <a:buFont typeface="Wingdings" pitchFamily="2" charset="2"/>
              <a:buChar char="Ø"/>
            </a:pPr>
            <a:r>
              <a:rPr lang="el-GR">
                <a:latin typeface="Calibri" pitchFamily="34" charset="0"/>
              </a:rPr>
              <a:t>2 Αρδευτικά έργα, φράγματα και συνοδά έργα(δεν υπάρχει π/υ)</a:t>
            </a:r>
          </a:p>
          <a:p>
            <a:pPr>
              <a:buFont typeface="Wingdings" pitchFamily="2" charset="2"/>
              <a:buChar char="Ø"/>
            </a:pPr>
            <a:r>
              <a:rPr lang="el-GR">
                <a:latin typeface="Calibri" pitchFamily="34" charset="0"/>
              </a:rPr>
              <a:t>2 Έργα αντιπλημμυρικής προστασίας →3.968.000,00€</a:t>
            </a:r>
          </a:p>
          <a:p>
            <a:pPr>
              <a:buFont typeface="Wingdings" pitchFamily="2" charset="2"/>
              <a:buChar char="Ø"/>
            </a:pPr>
            <a:r>
              <a:rPr lang="el-GR">
                <a:latin typeface="Calibri" pitchFamily="34" charset="0"/>
              </a:rPr>
              <a:t>2 Έργα εγκατάστασης επεξεργασίας λυμάτων → 7.290.000,00 €</a:t>
            </a:r>
          </a:p>
          <a:p>
            <a:pPr>
              <a:buFont typeface="Wingdings" pitchFamily="2" charset="2"/>
              <a:buChar char="Ø"/>
            </a:pPr>
            <a:r>
              <a:rPr lang="el-GR">
                <a:latin typeface="Calibri" pitchFamily="34" charset="0"/>
              </a:rPr>
              <a:t>2 Έργα Τουριστικής Ανάπτυξης →800.000,00€</a:t>
            </a:r>
          </a:p>
          <a:p>
            <a:pPr>
              <a:buFont typeface="Wingdings" pitchFamily="2" charset="2"/>
              <a:buChar char="Ø"/>
            </a:pPr>
            <a:r>
              <a:rPr lang="el-GR">
                <a:latin typeface="Calibri" pitchFamily="34" charset="0"/>
              </a:rPr>
              <a:t>2 Έργα προστασίας περιβάλλοντος προϋπολογισμού 1.958.000,00€.</a:t>
            </a:r>
          </a:p>
          <a:p>
            <a:endParaRPr lang="el-GR" sz="2000">
              <a:latin typeface="Calibri" pitchFamily="34" charset="0"/>
            </a:endParaRPr>
          </a:p>
          <a:p>
            <a:r>
              <a:rPr lang="el-GR" sz="2000" b="1">
                <a:latin typeface="Calibri" pitchFamily="34" charset="0"/>
              </a:rPr>
              <a:t>                                                                                        ΣΥΝΟΛΟ: 46.891.000,00 €</a:t>
            </a:r>
            <a:endParaRPr lang="el-GR" sz="2000">
              <a:latin typeface="Calibri" pitchFamily="34" charset="0"/>
            </a:endParaRPr>
          </a:p>
        </p:txBody>
      </p:sp>
      <p:sp>
        <p:nvSpPr>
          <p:cNvPr id="5"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A4760EBC-0DD2-4AC2-BB60-D49AD6A7E39C}" type="slidenum">
              <a:rPr lang="el-GR" sz="1400" smtClean="0">
                <a:latin typeface="Calibri" pitchFamily="34" charset="0"/>
              </a:rPr>
              <a:pPr algn="ctr">
                <a:defRPr/>
              </a:pPr>
              <a:t>56</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2 - TextBox"/>
          <p:cNvSpPr txBox="1">
            <a:spLocks noChangeArrowheads="1"/>
          </p:cNvSpPr>
          <p:nvPr/>
        </p:nvSpPr>
        <p:spPr bwMode="auto">
          <a:xfrm>
            <a:off x="785813" y="285750"/>
            <a:ext cx="7215187" cy="1374775"/>
          </a:xfrm>
          <a:prstGeom prst="rect">
            <a:avLst/>
          </a:prstGeom>
          <a:noFill/>
          <a:ln w="9525">
            <a:noFill/>
            <a:miter lim="800000"/>
            <a:headEnd/>
            <a:tailEnd/>
          </a:ln>
        </p:spPr>
        <p:txBody>
          <a:bodyPr>
            <a:spAutoFit/>
          </a:bodyPr>
          <a:lstStyle/>
          <a:p>
            <a:pPr algn="just">
              <a:lnSpc>
                <a:spcPct val="150000"/>
              </a:lnSpc>
            </a:pPr>
            <a:r>
              <a:rPr lang="el-GR">
                <a:latin typeface="Calibri" pitchFamily="34" charset="0"/>
              </a:rPr>
              <a:t>Ο συνολικός προϋπολογισμός έργων και μελετών σε όλα τα στάδια εξέλιξης ανέρχεται σε: </a:t>
            </a:r>
            <a:r>
              <a:rPr lang="el-GR" sz="2000" b="1">
                <a:solidFill>
                  <a:srgbClr val="FFFF00"/>
                </a:solidFill>
                <a:latin typeface="Calibri" pitchFamily="34" charset="0"/>
              </a:rPr>
              <a:t>253.540.986  €</a:t>
            </a:r>
            <a:endParaRPr lang="el-GR" b="1">
              <a:solidFill>
                <a:srgbClr val="FFFF00"/>
              </a:solidFill>
              <a:latin typeface="Calibri" pitchFamily="34" charset="0"/>
            </a:endParaRPr>
          </a:p>
          <a:p>
            <a:pPr algn="just">
              <a:lnSpc>
                <a:spcPct val="150000"/>
              </a:lnSpc>
            </a:pPr>
            <a:r>
              <a:rPr lang="el-GR" b="1">
                <a:latin typeface="Calibri" pitchFamily="34" charset="0"/>
              </a:rPr>
              <a:t>Και κατανέμεται ποσοστιαία ως εξής:</a:t>
            </a:r>
            <a:endParaRPr lang="el-GR">
              <a:latin typeface="Calibri" pitchFamily="34" charset="0"/>
            </a:endParaRPr>
          </a:p>
        </p:txBody>
      </p:sp>
      <p:graphicFrame>
        <p:nvGraphicFramePr>
          <p:cNvPr id="55300" name="Object 4"/>
          <p:cNvGraphicFramePr>
            <a:graphicFrameLocks noChangeAspect="1"/>
          </p:cNvGraphicFramePr>
          <p:nvPr/>
        </p:nvGraphicFramePr>
        <p:xfrm>
          <a:off x="323850" y="1069975"/>
          <a:ext cx="8334375" cy="5788025"/>
        </p:xfrm>
        <a:graphic>
          <a:graphicData uri="http://schemas.openxmlformats.org/presentationml/2006/ole">
            <p:oleObj spid="_x0000_s55300" name="Γράφημα" r:id="rId3" imgW="7696247" imgH="5343490" progId="MSGraph.Chart.8">
              <p:embed followColorScheme="full"/>
            </p:oleObj>
          </a:graphicData>
        </a:graphic>
      </p:graphicFrame>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6133E5C5-2B79-4AA5-8D5E-3D28E0F591C5}" type="slidenum">
              <a:rPr lang="el-GR" sz="1400" smtClean="0">
                <a:latin typeface="Calibri" pitchFamily="34" charset="0"/>
              </a:rPr>
              <a:pPr algn="ctr">
                <a:defRPr/>
              </a:pPr>
              <a:t>57</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Grp="1"/>
          </p:cNvSpPr>
          <p:nvPr>
            <p:ph type="body" idx="1"/>
          </p:nvPr>
        </p:nvSpPr>
        <p:spPr>
          <a:xfrm>
            <a:off x="357188" y="1285875"/>
            <a:ext cx="8001000" cy="4525963"/>
          </a:xfrm>
        </p:spPr>
        <p:txBody>
          <a:bodyPr/>
          <a:lstStyle/>
          <a:p>
            <a:pPr algn="just">
              <a:lnSpc>
                <a:spcPct val="150000"/>
              </a:lnSpc>
              <a:buFont typeface="Wingdings 2" pitchFamily="18" charset="2"/>
              <a:buNone/>
            </a:pPr>
            <a:r>
              <a:rPr lang="el-GR" sz="2400" b="1" smtClean="0">
                <a:latin typeface="Calibri" pitchFamily="34" charset="0"/>
              </a:rPr>
              <a:t>	</a:t>
            </a:r>
            <a:r>
              <a:rPr lang="el-GR" sz="1800" b="1" smtClean="0">
                <a:latin typeface="Calibri" pitchFamily="34" charset="0"/>
              </a:rPr>
              <a:t>Συμπερασματικά</a:t>
            </a:r>
            <a:r>
              <a:rPr lang="el-GR" sz="1800" smtClean="0">
                <a:latin typeface="Calibri" pitchFamily="34" charset="0"/>
              </a:rPr>
              <a:t> από την παρουσίαση των έργων σε σχέση με τα χρηματοδοτικά εργαλεία και τους τομείς ανάπτυξης, σε όλα τα στάδια εξέλιξής τους όπως παρουσιάστηκαν ανωτέρω, εξάγεται ότι: </a:t>
            </a:r>
          </a:p>
          <a:p>
            <a:pPr algn="just">
              <a:lnSpc>
                <a:spcPct val="150000"/>
              </a:lnSpc>
              <a:buFont typeface="Wingdings 2" pitchFamily="18" charset="2"/>
              <a:buNone/>
            </a:pPr>
            <a:endParaRPr lang="el-GR" sz="1800" smtClean="0">
              <a:latin typeface="Calibri" pitchFamily="34" charset="0"/>
            </a:endParaRPr>
          </a:p>
          <a:p>
            <a:pPr algn="just">
              <a:lnSpc>
                <a:spcPct val="150000"/>
              </a:lnSpc>
              <a:buFont typeface="Wingdings 2" pitchFamily="18" charset="2"/>
              <a:buNone/>
            </a:pPr>
            <a:r>
              <a:rPr lang="el-GR" sz="1800" smtClean="0">
                <a:latin typeface="Calibri" pitchFamily="34" charset="0"/>
              </a:rPr>
              <a:t>	 </a:t>
            </a:r>
            <a:r>
              <a:rPr lang="el-GR" sz="1800" u="sng" smtClean="0">
                <a:latin typeface="Calibri" pitchFamily="34" charset="0"/>
              </a:rPr>
              <a:t>το σύνολο των έργων προς διαχείριση από την Αντιπεριφέρεια  ΠΕ Κοζάνης  ανέρχεται στο ποσό των</a:t>
            </a:r>
            <a:r>
              <a:rPr lang="el-GR" sz="1800" smtClean="0">
                <a:latin typeface="Calibri" pitchFamily="34" charset="0"/>
              </a:rPr>
              <a:t> </a:t>
            </a:r>
          </a:p>
          <a:p>
            <a:pPr algn="ctr">
              <a:lnSpc>
                <a:spcPct val="150000"/>
              </a:lnSpc>
              <a:buFont typeface="Wingdings 2" pitchFamily="18" charset="2"/>
              <a:buNone/>
            </a:pPr>
            <a:r>
              <a:rPr lang="el-GR" sz="2400" b="1" smtClean="0">
                <a:solidFill>
                  <a:srgbClr val="FFFF00"/>
                </a:solidFill>
                <a:latin typeface="Calibri" pitchFamily="34" charset="0"/>
              </a:rPr>
              <a:t>267.167.335  €</a:t>
            </a:r>
          </a:p>
        </p:txBody>
      </p:sp>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E3027A41-BFA3-4522-965D-4AE8B2B6881F}" type="slidenum">
              <a:rPr lang="el-GR" sz="1400" smtClean="0">
                <a:latin typeface="Calibri" pitchFamily="34" charset="0"/>
              </a:rPr>
              <a:pPr algn="ctr">
                <a:defRPr/>
              </a:pPr>
              <a:t>58</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571500" y="323850"/>
            <a:ext cx="8143875" cy="2795588"/>
          </a:xfrm>
          <a:prstGeom prst="rect">
            <a:avLst/>
          </a:prstGeom>
          <a:noFill/>
          <a:ln w="9525">
            <a:noFill/>
            <a:miter lim="800000"/>
            <a:headEnd/>
            <a:tailEnd/>
          </a:ln>
        </p:spPr>
        <p:txBody>
          <a:bodyPr lIns="269790" tIns="76176" bIns="152352" anchor="ctr">
            <a:spAutoFit/>
          </a:bodyPr>
          <a:lstStyle/>
          <a:p>
            <a:pPr algn="ctr"/>
            <a:r>
              <a:rPr lang="el-GR" sz="1600" b="1">
                <a:solidFill>
                  <a:srgbClr val="FFFF00"/>
                </a:solidFill>
                <a:latin typeface="Calibri" pitchFamily="34" charset="0"/>
                <a:cs typeface="Calibri" pitchFamily="34" charset="0"/>
              </a:rPr>
              <a:t>Επιτόπια Καταγραφή Προβλημάτων Περιοχών Π.Ε Κοζάνης </a:t>
            </a:r>
          </a:p>
          <a:p>
            <a:pPr algn="ctr"/>
            <a:endParaRPr lang="el-GR" sz="1600" b="1">
              <a:solidFill>
                <a:srgbClr val="FFFF00"/>
              </a:solidFill>
              <a:latin typeface="Calibri" pitchFamily="34" charset="0"/>
              <a:ea typeface="Calibri" pitchFamily="34" charset="0"/>
              <a:cs typeface="Times New Roman" pitchFamily="18" charset="0"/>
            </a:endParaRPr>
          </a:p>
          <a:p>
            <a:pPr algn="ctr"/>
            <a:endParaRPr lang="el-GR" sz="1600" b="1">
              <a:latin typeface="Calibri" pitchFamily="34" charset="0"/>
              <a:ea typeface="Calibri" pitchFamily="34" charset="0"/>
              <a:cs typeface="Times New Roman" pitchFamily="18" charset="0"/>
            </a:endParaRPr>
          </a:p>
          <a:p>
            <a:pPr algn="just" eaLnBrk="0" hangingPunct="0">
              <a:lnSpc>
                <a:spcPct val="150000"/>
              </a:lnSpc>
            </a:pPr>
            <a:r>
              <a:rPr lang="el-GR" sz="1600">
                <a:latin typeface="Calibri" pitchFamily="34" charset="0"/>
                <a:ea typeface="Times New Roman" pitchFamily="18" charset="0"/>
                <a:cs typeface="Calibri" pitchFamily="34" charset="0"/>
              </a:rPr>
              <a:t>Με πρωτοβουλία του Αντιπεριφερειάρχη ΠΕ Κοζάνης πραγματοποιήθηκε ο προγραμματισμός και η υλοποίηση επιτόπιων επισκέψεων σε περιοχές του Νομού Κοζάνης προκειμένου να καταγραφούν τα προβλήματα της κάθε περιοχής, τα προβλήματα καθημερινότητας των πολιτών και να σχεδιασθούν έργα και δράσεις για την επόμενη προγραμματική περίοδο. Συνολικά πραγματοποιήθηκαν </a:t>
            </a:r>
            <a:r>
              <a:rPr lang="el-GR" sz="1600">
                <a:solidFill>
                  <a:srgbClr val="FFFF00"/>
                </a:solidFill>
                <a:latin typeface="Calibri" pitchFamily="34" charset="0"/>
                <a:ea typeface="Times New Roman" pitchFamily="18" charset="0"/>
                <a:cs typeface="Calibri" pitchFamily="34" charset="0"/>
              </a:rPr>
              <a:t>33</a:t>
            </a:r>
            <a:r>
              <a:rPr lang="el-GR" sz="1600">
                <a:latin typeface="Calibri" pitchFamily="34" charset="0"/>
                <a:ea typeface="Times New Roman" pitchFamily="18" charset="0"/>
                <a:cs typeface="Calibri" pitchFamily="34" charset="0"/>
              </a:rPr>
              <a:t> επιτόπιες επισκέψεις.</a:t>
            </a:r>
            <a:endParaRPr lang="el-GR" sz="1600">
              <a:latin typeface="Calibri" pitchFamily="34" charset="0"/>
            </a:endParaRPr>
          </a:p>
        </p:txBody>
      </p:sp>
      <p:sp>
        <p:nvSpPr>
          <p:cNvPr id="3"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4E4BABEE-1F10-4DAE-A19B-FD49057A8657}" type="slidenum">
              <a:rPr lang="el-GR" sz="1400" smtClean="0">
                <a:latin typeface="Calibri" pitchFamily="34" charset="0"/>
              </a:rPr>
              <a:pPr algn="ctr">
                <a:defRPr/>
              </a:pPr>
              <a:t>59</a:t>
            </a:fld>
            <a:r>
              <a:rPr lang="en-US" sz="1400" dirty="0" smtClean="0">
                <a:latin typeface="Calibri" pitchFamily="34" charset="0"/>
              </a:rPr>
              <a:t>-</a:t>
            </a:r>
            <a:endParaRPr lang="el-GR" sz="1400" dirty="0">
              <a:latin typeface="Calibri" pitchFamily="34" charset="0"/>
            </a:endParaRPr>
          </a:p>
        </p:txBody>
      </p:sp>
      <p:sp>
        <p:nvSpPr>
          <p:cNvPr id="98307" name="Rectangle 2"/>
          <p:cNvSpPr>
            <a:spLocks noChangeArrowheads="1"/>
          </p:cNvSpPr>
          <p:nvPr/>
        </p:nvSpPr>
        <p:spPr bwMode="auto">
          <a:xfrm>
            <a:off x="323850" y="3716338"/>
            <a:ext cx="8215313" cy="1817687"/>
          </a:xfrm>
          <a:prstGeom prst="rect">
            <a:avLst/>
          </a:prstGeom>
          <a:noFill/>
          <a:ln w="9525">
            <a:noFill/>
            <a:miter lim="800000"/>
            <a:headEnd/>
            <a:tailEnd/>
          </a:ln>
        </p:spPr>
        <p:txBody>
          <a:bodyPr lIns="269790" tIns="76176" bIns="152352" anchor="ctr">
            <a:spAutoFit/>
          </a:bodyPr>
          <a:lstStyle/>
          <a:p>
            <a:pPr algn="ctr"/>
            <a:r>
              <a:rPr lang="el-GR" sz="1600" b="1">
                <a:solidFill>
                  <a:srgbClr val="FFFF00"/>
                </a:solidFill>
                <a:latin typeface="Calibri" pitchFamily="34" charset="0"/>
                <a:cs typeface="Calibri" pitchFamily="34" charset="0"/>
              </a:rPr>
              <a:t>Δελτία Τύπου</a:t>
            </a:r>
          </a:p>
          <a:p>
            <a:pPr algn="ctr"/>
            <a:endParaRPr lang="el-GR" sz="1600" b="1">
              <a:solidFill>
                <a:srgbClr val="FFFF00"/>
              </a:solidFill>
              <a:latin typeface="Calibri" pitchFamily="34" charset="0"/>
              <a:ea typeface="Calibri" pitchFamily="34" charset="0"/>
              <a:cs typeface="Times New Roman" pitchFamily="18" charset="0"/>
            </a:endParaRPr>
          </a:p>
          <a:p>
            <a:pPr algn="just" eaLnBrk="0" hangingPunct="0">
              <a:lnSpc>
                <a:spcPct val="150000"/>
              </a:lnSpc>
            </a:pPr>
            <a:r>
              <a:rPr lang="el-GR" sz="1600">
                <a:latin typeface="Calibri" pitchFamily="34" charset="0"/>
                <a:ea typeface="Times New Roman" pitchFamily="18" charset="0"/>
                <a:cs typeface="Calibri" pitchFamily="34" charset="0"/>
              </a:rPr>
              <a:t>Συνολικά το 2020 συντάχθηκαν και εκδόθηκαν </a:t>
            </a:r>
            <a:r>
              <a:rPr lang="el-GR" sz="1600" b="1">
                <a:solidFill>
                  <a:srgbClr val="FFFF00"/>
                </a:solidFill>
                <a:latin typeface="Calibri" pitchFamily="34" charset="0"/>
                <a:ea typeface="Times New Roman" pitchFamily="18" charset="0"/>
                <a:cs typeface="Calibri" pitchFamily="34" charset="0"/>
              </a:rPr>
              <a:t>143</a:t>
            </a:r>
            <a:r>
              <a:rPr lang="el-GR" sz="1600">
                <a:latin typeface="Calibri" pitchFamily="34" charset="0"/>
                <a:ea typeface="Times New Roman" pitchFamily="18" charset="0"/>
                <a:cs typeface="Calibri" pitchFamily="34" charset="0"/>
              </a:rPr>
              <a:t> Δελτία Τύπου  για την έγκαιρη ενημέρωση των πολιτών σχετικά με το έργο της ΠΕ Κοζάνης. Τα 55 Δελτία Τύπου αφορούσαν στις ενέργειες </a:t>
            </a:r>
            <a:r>
              <a:rPr lang="en-US" sz="1600">
                <a:latin typeface="Calibri" pitchFamily="34" charset="0"/>
                <a:ea typeface="Times New Roman" pitchFamily="18" charset="0"/>
                <a:cs typeface="Calibri" pitchFamily="34" charset="0"/>
              </a:rPr>
              <a:t>COVID -19.</a:t>
            </a:r>
            <a:endParaRPr lang="en-US" sz="160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1"/>
          </p:nvPr>
        </p:nvSpPr>
        <p:spPr>
          <a:xfrm>
            <a:off x="500063" y="214313"/>
            <a:ext cx="7467600" cy="5545137"/>
          </a:xfrm>
        </p:spPr>
        <p:txBody>
          <a:bodyPr/>
          <a:lstStyle/>
          <a:p>
            <a:pPr algn="ctr">
              <a:lnSpc>
                <a:spcPct val="80000"/>
              </a:lnSpc>
              <a:buFont typeface="Wingdings 2" pitchFamily="18" charset="2"/>
              <a:buNone/>
            </a:pPr>
            <a:r>
              <a:rPr lang="el-GR" sz="1400" b="1" smtClean="0">
                <a:latin typeface="Calibri" pitchFamily="34" charset="0"/>
              </a:rPr>
              <a:t>        </a:t>
            </a:r>
            <a:r>
              <a:rPr lang="el-GR" sz="1600" b="1" smtClean="0">
                <a:solidFill>
                  <a:srgbClr val="FFFF00"/>
                </a:solidFill>
                <a:latin typeface="Calibri" pitchFamily="34" charset="0"/>
              </a:rPr>
              <a:t>Εισηγήσεις στο  Περιφερειακό Συμβούλιο</a:t>
            </a:r>
          </a:p>
          <a:p>
            <a:pPr algn="ctr">
              <a:lnSpc>
                <a:spcPct val="80000"/>
              </a:lnSpc>
              <a:buFont typeface="Wingdings 2" pitchFamily="18" charset="2"/>
              <a:buNone/>
            </a:pPr>
            <a:endParaRPr lang="en-US" sz="1600" b="1" smtClean="0">
              <a:solidFill>
                <a:srgbClr val="FFFF00"/>
              </a:solidFill>
              <a:latin typeface="Calibri" pitchFamily="34" charset="0"/>
            </a:endParaRPr>
          </a:p>
          <a:p>
            <a:pPr>
              <a:lnSpc>
                <a:spcPct val="80000"/>
              </a:lnSpc>
              <a:buFont typeface="Wingdings 2" pitchFamily="18" charset="2"/>
              <a:buNone/>
            </a:pPr>
            <a:endParaRPr lang="el-GR" sz="1400" b="1" smtClean="0">
              <a:solidFill>
                <a:srgbClr val="FFFF00"/>
              </a:solidFill>
              <a:latin typeface="Calibri" pitchFamily="34" charset="0"/>
            </a:endParaRPr>
          </a:p>
          <a:p>
            <a:pPr>
              <a:lnSpc>
                <a:spcPct val="80000"/>
              </a:lnSpc>
              <a:buFont typeface="Wingdings 2" pitchFamily="18" charset="2"/>
              <a:buNone/>
            </a:pPr>
            <a:r>
              <a:rPr lang="el-GR" sz="1400" smtClean="0">
                <a:latin typeface="Calibri" pitchFamily="34" charset="0"/>
              </a:rPr>
              <a:t>        </a:t>
            </a:r>
            <a:r>
              <a:rPr lang="el-GR" sz="1400" u="sng" smtClean="0">
                <a:latin typeface="Calibri" pitchFamily="34" charset="0"/>
              </a:rPr>
              <a:t>Πραγματοποιήθηκαν  </a:t>
            </a:r>
            <a:r>
              <a:rPr lang="el-GR" sz="1600" b="1" u="sng" smtClean="0">
                <a:solidFill>
                  <a:srgbClr val="FFFF00"/>
                </a:solidFill>
                <a:latin typeface="Calibri" pitchFamily="34" charset="0"/>
              </a:rPr>
              <a:t>70</a:t>
            </a:r>
            <a:r>
              <a:rPr lang="el-GR" sz="1600" u="sng" smtClean="0">
                <a:solidFill>
                  <a:srgbClr val="FFFF00"/>
                </a:solidFill>
                <a:latin typeface="Calibri" pitchFamily="34" charset="0"/>
              </a:rPr>
              <a:t>  Εισηγήσεις</a:t>
            </a:r>
            <a:r>
              <a:rPr lang="el-GR" sz="1400" u="sng" smtClean="0">
                <a:latin typeface="Calibri" pitchFamily="34" charset="0"/>
              </a:rPr>
              <a:t>  στο Περιφερειακό Συμβούλιο</a:t>
            </a:r>
          </a:p>
          <a:p>
            <a:pPr>
              <a:lnSpc>
                <a:spcPct val="80000"/>
              </a:lnSpc>
            </a:pPr>
            <a:endParaRPr lang="el-GR" sz="1400" smtClean="0">
              <a:latin typeface="Calibri" pitchFamily="34" charset="0"/>
            </a:endParaRPr>
          </a:p>
          <a:p>
            <a:pPr>
              <a:lnSpc>
                <a:spcPct val="80000"/>
              </a:lnSpc>
              <a:buFont typeface="Wingdings 2" pitchFamily="18" charset="2"/>
              <a:buNone/>
            </a:pPr>
            <a:r>
              <a:rPr lang="el-GR" sz="1400" smtClean="0">
                <a:latin typeface="Calibri" pitchFamily="34" charset="0"/>
              </a:rPr>
              <a:t>       Από τα σημαντικότερα θέματα είναι  ότι:</a:t>
            </a:r>
          </a:p>
          <a:p>
            <a:pPr>
              <a:lnSpc>
                <a:spcPct val="80000"/>
              </a:lnSpc>
            </a:pPr>
            <a:endParaRPr lang="el-GR" sz="1400" smtClean="0">
              <a:latin typeface="Calibri" pitchFamily="34" charset="0"/>
            </a:endParaRPr>
          </a:p>
          <a:p>
            <a:pPr>
              <a:lnSpc>
                <a:spcPct val="150000"/>
              </a:lnSpc>
              <a:buFont typeface="Wingdings" pitchFamily="2" charset="2"/>
              <a:buChar char="Ø"/>
            </a:pPr>
            <a:r>
              <a:rPr lang="el-GR" sz="1400" smtClean="0">
                <a:latin typeface="Calibri" pitchFamily="34" charset="0"/>
              </a:rPr>
              <a:t>Εγκρίθηκε η υποβολή προτάσεων  στο ΕΑΠ 2012-2016  συνολικού προϋπολογισμού:</a:t>
            </a:r>
            <a:r>
              <a:rPr lang="el-GR" sz="1400" b="1" smtClean="0">
                <a:latin typeface="Calibri" pitchFamily="34" charset="0"/>
              </a:rPr>
              <a:t>4.188.100,21€.</a:t>
            </a:r>
            <a:endParaRPr lang="en-US" sz="1400" b="1" smtClean="0">
              <a:latin typeface="Calibri" pitchFamily="34" charset="0"/>
            </a:endParaRPr>
          </a:p>
          <a:p>
            <a:pPr>
              <a:lnSpc>
                <a:spcPct val="150000"/>
              </a:lnSpc>
              <a:buFont typeface="Wingdings" pitchFamily="2" charset="2"/>
              <a:buChar char="Ø"/>
            </a:pPr>
            <a:endParaRPr lang="el-GR" sz="1400" smtClean="0">
              <a:latin typeface="Calibri" pitchFamily="34" charset="0"/>
            </a:endParaRPr>
          </a:p>
          <a:p>
            <a:pPr>
              <a:lnSpc>
                <a:spcPct val="150000"/>
              </a:lnSpc>
              <a:buFont typeface="Wingdings" pitchFamily="2" charset="2"/>
              <a:buChar char="Ø"/>
            </a:pPr>
            <a:r>
              <a:rPr lang="el-GR" sz="1400" smtClean="0">
                <a:latin typeface="Calibri" pitchFamily="34" charset="0"/>
              </a:rPr>
              <a:t>Εγκρίθηκε η υποβολή προτάσεων  στο Επιχειρησιακό Πρόγραμμα "Δυτική Μακεδονία" 2014-2020 έργων συνολικού προϋπολογισμού:</a:t>
            </a:r>
            <a:r>
              <a:rPr lang="el-GR" sz="1400" b="1" smtClean="0">
                <a:latin typeface="Calibri" pitchFamily="34" charset="0"/>
              </a:rPr>
              <a:t>19.305.000,00€.</a:t>
            </a:r>
            <a:endParaRPr lang="en-US" sz="1400" b="1" smtClean="0">
              <a:latin typeface="Calibri" pitchFamily="34" charset="0"/>
            </a:endParaRPr>
          </a:p>
          <a:p>
            <a:pPr>
              <a:lnSpc>
                <a:spcPct val="150000"/>
              </a:lnSpc>
              <a:buFont typeface="Wingdings" pitchFamily="2" charset="2"/>
              <a:buChar char="Ø"/>
            </a:pPr>
            <a:endParaRPr lang="el-GR" sz="1400" smtClean="0">
              <a:latin typeface="Calibri" pitchFamily="34" charset="0"/>
            </a:endParaRPr>
          </a:p>
          <a:p>
            <a:pPr>
              <a:lnSpc>
                <a:spcPct val="150000"/>
              </a:lnSpc>
              <a:buFont typeface="Wingdings" pitchFamily="2" charset="2"/>
              <a:buChar char="Ø"/>
            </a:pPr>
            <a:r>
              <a:rPr lang="el-GR" sz="1400" smtClean="0">
                <a:latin typeface="Calibri" pitchFamily="34" charset="0"/>
              </a:rPr>
              <a:t>Εγκρίθηκε η υποβολή προτάσεων  στο Πρόγραμμα Αγροτικής Ανάπτυξης ΠΑΑ 2014-2020  έργου  συνολικού προϋπολογισμού:</a:t>
            </a:r>
            <a:r>
              <a:rPr lang="el-GR" sz="1400" b="1" smtClean="0">
                <a:latin typeface="Calibri" pitchFamily="34" charset="0"/>
              </a:rPr>
              <a:t>2.200.000,00€.</a:t>
            </a:r>
            <a:endParaRPr lang="en-US" sz="1400" b="1" smtClean="0">
              <a:latin typeface="Calibri" pitchFamily="34" charset="0"/>
            </a:endParaRPr>
          </a:p>
          <a:p>
            <a:pPr>
              <a:lnSpc>
                <a:spcPct val="150000"/>
              </a:lnSpc>
              <a:buFont typeface="Wingdings" pitchFamily="2" charset="2"/>
              <a:buChar char="Ø"/>
            </a:pPr>
            <a:endParaRPr lang="el-GR" sz="1400" smtClean="0">
              <a:latin typeface="Calibri" pitchFamily="34" charset="0"/>
            </a:endParaRPr>
          </a:p>
          <a:p>
            <a:pPr>
              <a:lnSpc>
                <a:spcPct val="150000"/>
              </a:lnSpc>
              <a:buFont typeface="Wingdings" pitchFamily="2" charset="2"/>
              <a:buChar char="Ø"/>
            </a:pPr>
            <a:r>
              <a:rPr lang="el-GR" sz="1400" smtClean="0">
                <a:latin typeface="Calibri" pitchFamily="34" charset="0"/>
              </a:rPr>
              <a:t>Εγκρίθηκε η Σύναψη Προγραμματικής Σύμβασης σε έργα συνολικού προϋπολογισμού </a:t>
            </a:r>
            <a:r>
              <a:rPr lang="el-GR" sz="1400" b="1" smtClean="0">
                <a:latin typeface="Calibri" pitchFamily="34" charset="0"/>
              </a:rPr>
              <a:t>9.273.425,67€.</a:t>
            </a:r>
            <a:endParaRPr lang="en-US" sz="1400" b="1" smtClean="0">
              <a:latin typeface="Calibri" pitchFamily="34" charset="0"/>
            </a:endParaRPr>
          </a:p>
          <a:p>
            <a:pPr>
              <a:lnSpc>
                <a:spcPct val="150000"/>
              </a:lnSpc>
              <a:buFont typeface="Wingdings" pitchFamily="2" charset="2"/>
              <a:buChar char="Ø"/>
            </a:pPr>
            <a:endParaRPr lang="el-GR" sz="1400" smtClean="0">
              <a:latin typeface="Calibri" pitchFamily="34" charset="0"/>
            </a:endParaRPr>
          </a:p>
          <a:p>
            <a:pPr>
              <a:lnSpc>
                <a:spcPct val="150000"/>
              </a:lnSpc>
              <a:buFont typeface="Wingdings" pitchFamily="2" charset="2"/>
              <a:buChar char="Ø"/>
            </a:pPr>
            <a:r>
              <a:rPr lang="el-GR" sz="1400" smtClean="0">
                <a:latin typeface="Calibri" pitchFamily="34" charset="0"/>
              </a:rPr>
              <a:t>Εγκρίθηκε ο τρόπος δημοπράτησης  τριάντα έργων (</a:t>
            </a:r>
            <a:r>
              <a:rPr lang="el-GR" sz="1400" b="1" smtClean="0">
                <a:latin typeface="Calibri" pitchFamily="34" charset="0"/>
              </a:rPr>
              <a:t>30</a:t>
            </a:r>
            <a:r>
              <a:rPr lang="el-GR" sz="1400" smtClean="0">
                <a:latin typeface="Calibri" pitchFamily="34" charset="0"/>
              </a:rPr>
              <a:t>) έργων/μελετών  συνολικού π/υ</a:t>
            </a:r>
            <a:r>
              <a:rPr lang="el-GR" sz="1400" b="1" smtClean="0">
                <a:latin typeface="Calibri" pitchFamily="34" charset="0"/>
              </a:rPr>
              <a:t>:  39.547.925,41.€.</a:t>
            </a:r>
          </a:p>
        </p:txBody>
      </p:sp>
      <p:sp>
        <p:nvSpPr>
          <p:cNvPr id="7"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724C1FB9-416B-4B95-B070-28E293651304}" type="slidenum">
              <a:rPr lang="el-GR" sz="1400">
                <a:solidFill>
                  <a:schemeClr val="tx2">
                    <a:shade val="50000"/>
                  </a:schemeClr>
                </a:solidFill>
                <a:latin typeface="Calibri" pitchFamily="34" charset="0"/>
                <a:cs typeface="+mn-cs"/>
              </a:rPr>
              <a:pPr algn="ctr">
                <a:defRPr/>
              </a:pPr>
              <a:t>6</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2071688" y="146050"/>
            <a:ext cx="4643437" cy="1022350"/>
          </a:xfrm>
          <a:prstGeom prst="rect">
            <a:avLst/>
          </a:prstGeom>
          <a:noFill/>
          <a:ln w="9525">
            <a:noFill/>
            <a:miter lim="800000"/>
            <a:headEnd/>
            <a:tailEnd/>
          </a:ln>
        </p:spPr>
        <p:txBody>
          <a:bodyPr lIns="269790" tIns="76176" bIns="152352" anchor="ctr">
            <a:spAutoFit/>
          </a:bodyPr>
          <a:lstStyle/>
          <a:p>
            <a:r>
              <a:rPr lang="el-GR" sz="1600" b="1">
                <a:solidFill>
                  <a:srgbClr val="FFFF00"/>
                </a:solidFill>
                <a:latin typeface="Calibri" pitchFamily="34" charset="0"/>
                <a:cs typeface="Calibri" pitchFamily="34" charset="0"/>
              </a:rPr>
              <a:t>      Δράσεις Πολιτικής Προστασίας της ΠΕ Κοζάνης</a:t>
            </a:r>
            <a:endParaRPr lang="el-GR" sz="1600" b="1">
              <a:solidFill>
                <a:srgbClr val="FFFF00"/>
              </a:solidFill>
              <a:latin typeface="Calibri" pitchFamily="34" charset="0"/>
              <a:ea typeface="Calibri" pitchFamily="34" charset="0"/>
              <a:cs typeface="Times New Roman" pitchFamily="18" charset="0"/>
            </a:endParaRPr>
          </a:p>
          <a:p>
            <a:pPr eaLnBrk="0" hangingPunct="0">
              <a:buFontTx/>
              <a:buChar char="•"/>
            </a:pPr>
            <a:endParaRPr lang="el-GR">
              <a:solidFill>
                <a:srgbClr val="FFFF00"/>
              </a:solidFill>
            </a:endParaRPr>
          </a:p>
          <a:p>
            <a:pPr eaLnBrk="0" hangingPunct="0">
              <a:buFontTx/>
              <a:buChar char="•"/>
            </a:pPr>
            <a:endParaRPr lang="el-GR"/>
          </a:p>
        </p:txBody>
      </p:sp>
      <p:sp>
        <p:nvSpPr>
          <p:cNvPr id="3"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B8E81F29-56B0-4A0B-886C-B51D6BB96535}" type="slidenum">
              <a:rPr lang="el-GR" sz="1400" smtClean="0">
                <a:latin typeface="Calibri" pitchFamily="34" charset="0"/>
              </a:rPr>
              <a:pPr algn="ctr">
                <a:defRPr/>
              </a:pPr>
              <a:t>60</a:t>
            </a:fld>
            <a:r>
              <a:rPr lang="en-US" sz="1400" dirty="0" smtClean="0">
                <a:latin typeface="Calibri" pitchFamily="34" charset="0"/>
              </a:rPr>
              <a:t>-</a:t>
            </a:r>
            <a:endParaRPr lang="el-GR" sz="1400" dirty="0">
              <a:latin typeface="Calibri" pitchFamily="34" charset="0"/>
            </a:endParaRPr>
          </a:p>
        </p:txBody>
      </p:sp>
      <p:sp>
        <p:nvSpPr>
          <p:cNvPr id="99331" name="Rectangle 1"/>
          <p:cNvSpPr>
            <a:spLocks noChangeArrowheads="1"/>
          </p:cNvSpPr>
          <p:nvPr/>
        </p:nvSpPr>
        <p:spPr bwMode="auto">
          <a:xfrm>
            <a:off x="611188" y="692150"/>
            <a:ext cx="8102600" cy="5410200"/>
          </a:xfrm>
          <a:prstGeom prst="rect">
            <a:avLst/>
          </a:prstGeom>
          <a:noFill/>
          <a:ln w="9525">
            <a:noFill/>
            <a:miter lim="800000"/>
            <a:headEnd/>
            <a:tailEnd/>
          </a:ln>
        </p:spPr>
        <p:txBody>
          <a:bodyPr anchor="ctr">
            <a:spAutoFit/>
          </a:bodyPr>
          <a:lstStyle/>
          <a:p>
            <a:pPr algn="just">
              <a:lnSpc>
                <a:spcPct val="150000"/>
              </a:lnSpc>
              <a:buFont typeface="Wingdings" pitchFamily="2" charset="2"/>
              <a:buChar char="Ø"/>
              <a:tabLst>
                <a:tab pos="495300" algn="l"/>
              </a:tabLst>
            </a:pPr>
            <a:r>
              <a:rPr lang="el-GR" sz="1400">
                <a:latin typeface="Calibri" pitchFamily="34" charset="0"/>
                <a:ea typeface="Times New Roman" pitchFamily="18" charset="0"/>
                <a:cs typeface="Calibri" pitchFamily="34" charset="0"/>
              </a:rPr>
              <a:t>Συνεδρίαση Συντονιστικού Οργάνου Πολιτικής Προστασίας υπό τον συντονισμό του Αντιπεριφερειάρχη της ΠΕ Κοζάνης (</a:t>
            </a:r>
            <a:r>
              <a:rPr lang="el-GR" sz="1400" b="1">
                <a:latin typeface="Calibri" pitchFamily="34" charset="0"/>
                <a:ea typeface="Times New Roman" pitchFamily="18" charset="0"/>
                <a:cs typeface="Calibri" pitchFamily="34" charset="0"/>
              </a:rPr>
              <a:t>15/05/2020</a:t>
            </a:r>
            <a:r>
              <a:rPr lang="el-GR" sz="1400">
                <a:latin typeface="Calibri" pitchFamily="34" charset="0"/>
                <a:ea typeface="Times New Roman" pitchFamily="18" charset="0"/>
                <a:cs typeface="Calibri" pitchFamily="34" charset="0"/>
              </a:rPr>
              <a:t>)</a:t>
            </a:r>
          </a:p>
          <a:p>
            <a:pPr algn="just">
              <a:lnSpc>
                <a:spcPct val="150000"/>
              </a:lnSpc>
              <a:buFont typeface="Wingdings" pitchFamily="2" charset="2"/>
              <a:buChar char="Ø"/>
              <a:tabLst>
                <a:tab pos="495300" algn="l"/>
              </a:tabLst>
            </a:pPr>
            <a:endParaRPr lang="el-GR" sz="1400">
              <a:latin typeface="Calibri" pitchFamily="34" charset="0"/>
              <a:ea typeface="Times New Roman" pitchFamily="18" charset="0"/>
              <a:cs typeface="Calibri" pitchFamily="34" charset="0"/>
            </a:endParaRPr>
          </a:p>
          <a:p>
            <a:pPr algn="just">
              <a:lnSpc>
                <a:spcPct val="150000"/>
              </a:lnSpc>
              <a:buFont typeface="Wingdings" pitchFamily="2" charset="2"/>
              <a:buChar char="Ø"/>
              <a:tabLst>
                <a:tab pos="495300" algn="l"/>
              </a:tabLst>
            </a:pPr>
            <a:r>
              <a:rPr lang="el-GR" sz="1400">
                <a:latin typeface="Calibri" pitchFamily="34" charset="0"/>
                <a:ea typeface="Times New Roman" pitchFamily="18" charset="0"/>
                <a:cs typeface="Calibri" pitchFamily="34" charset="0"/>
              </a:rPr>
              <a:t>Συνεδρίαση Συντονιστικού Οργάνου Πολιτικής Προστασίας υπό τον συντονισμό του Αντιπεριφερειάρχη της ΠΕ Κοζάνης (</a:t>
            </a:r>
            <a:r>
              <a:rPr lang="el-GR" sz="1400" b="1">
                <a:latin typeface="Calibri" pitchFamily="34" charset="0"/>
                <a:ea typeface="Times New Roman" pitchFamily="18" charset="0"/>
                <a:cs typeface="Calibri" pitchFamily="34" charset="0"/>
              </a:rPr>
              <a:t>20/11/2020</a:t>
            </a:r>
            <a:r>
              <a:rPr lang="el-GR" sz="1400">
                <a:latin typeface="Calibri" pitchFamily="34" charset="0"/>
                <a:ea typeface="Times New Roman" pitchFamily="18" charset="0"/>
                <a:cs typeface="Calibri" pitchFamily="34" charset="0"/>
              </a:rPr>
              <a:t>)</a:t>
            </a:r>
          </a:p>
          <a:p>
            <a:pPr algn="just">
              <a:lnSpc>
                <a:spcPct val="150000"/>
              </a:lnSpc>
              <a:buFont typeface="Wingdings" pitchFamily="2" charset="2"/>
              <a:buChar char="Ø"/>
              <a:tabLst>
                <a:tab pos="495300" algn="l"/>
              </a:tabLst>
            </a:pPr>
            <a:endParaRPr lang="el-GR" sz="1400">
              <a:latin typeface="Calibri" pitchFamily="34" charset="0"/>
              <a:ea typeface="Times New Roman" pitchFamily="18" charset="0"/>
              <a:cs typeface="Calibri" pitchFamily="34" charset="0"/>
            </a:endParaRPr>
          </a:p>
          <a:p>
            <a:pPr algn="just">
              <a:lnSpc>
                <a:spcPct val="150000"/>
              </a:lnSpc>
              <a:buFont typeface="Wingdings" pitchFamily="2" charset="2"/>
              <a:buChar char="Ø"/>
              <a:tabLst>
                <a:tab pos="495300" algn="l"/>
              </a:tabLst>
            </a:pPr>
            <a:r>
              <a:rPr lang="el-GR" sz="1400">
                <a:latin typeface="Calibri" pitchFamily="34" charset="0"/>
                <a:ea typeface="Times New Roman" pitchFamily="18" charset="0"/>
                <a:cs typeface="Calibri" pitchFamily="34" charset="0"/>
              </a:rPr>
              <a:t>Προώθηση  προς υλοποίηση του έργου: </a:t>
            </a:r>
            <a:r>
              <a:rPr lang="el-GR" sz="1400" i="1">
                <a:solidFill>
                  <a:srgbClr val="FFFF00"/>
                </a:solidFill>
                <a:latin typeface="Calibri" pitchFamily="34" charset="0"/>
                <a:ea typeface="Times New Roman" pitchFamily="18" charset="0"/>
                <a:cs typeface="Calibri" pitchFamily="34" charset="0"/>
              </a:rPr>
              <a:t>Καθαρισμός ρεμάτων και  κατασκευή μικρών τεχνικών στα πλαίσια της αντιπλημμυρικής προστασίας της ΠΕ Κοζάνης</a:t>
            </a:r>
            <a:r>
              <a:rPr lang="el-GR" sz="1400">
                <a:solidFill>
                  <a:srgbClr val="FFFF00"/>
                </a:solidFill>
                <a:latin typeface="Calibri" pitchFamily="34" charset="0"/>
                <a:ea typeface="Times New Roman" pitchFamily="18" charset="0"/>
                <a:cs typeface="Calibri" pitchFamily="34" charset="0"/>
              </a:rPr>
              <a:t>, (</a:t>
            </a:r>
            <a:r>
              <a:rPr lang="en-US" sz="1400">
                <a:solidFill>
                  <a:srgbClr val="FFFF00"/>
                </a:solidFill>
                <a:latin typeface="Calibri" pitchFamily="34" charset="0"/>
                <a:ea typeface="Times New Roman" pitchFamily="18" charset="0"/>
                <a:cs typeface="Calibri" pitchFamily="34" charset="0"/>
              </a:rPr>
              <a:t>master plan</a:t>
            </a:r>
            <a:r>
              <a:rPr lang="el-GR" sz="1400">
                <a:solidFill>
                  <a:srgbClr val="FFFF00"/>
                </a:solidFill>
                <a:latin typeface="Calibri" pitchFamily="34" charset="0"/>
                <a:ea typeface="Times New Roman" pitchFamily="18" charset="0"/>
                <a:cs typeface="Calibri" pitchFamily="34" charset="0"/>
              </a:rPr>
              <a:t>) π/υ:2.120.000,00€</a:t>
            </a:r>
            <a:r>
              <a:rPr lang="el-GR" sz="1400">
                <a:latin typeface="Calibri" pitchFamily="34" charset="0"/>
                <a:ea typeface="Times New Roman" pitchFamily="18" charset="0"/>
                <a:cs typeface="Calibri" pitchFamily="34" charset="0"/>
              </a:rPr>
              <a:t>. Το έργο αφορά σε 61 παρεμβάσεις με λήψη άμεσων μέτρων, όπως καθαρισμός κοίτης, αποκατάσταση υδραυλικής διατομής, τοπικές αποκαταστάσεις τεχνικών έργων κ.α.</a:t>
            </a:r>
          </a:p>
          <a:p>
            <a:pPr algn="just">
              <a:lnSpc>
                <a:spcPct val="150000"/>
              </a:lnSpc>
              <a:buFont typeface="Wingdings" pitchFamily="2" charset="2"/>
              <a:buChar char="Ø"/>
              <a:tabLst>
                <a:tab pos="495300" algn="l"/>
              </a:tabLst>
            </a:pPr>
            <a:endParaRPr lang="el-GR" sz="1400">
              <a:latin typeface="Calibri" pitchFamily="34" charset="0"/>
              <a:ea typeface="Times New Roman" pitchFamily="18" charset="0"/>
              <a:cs typeface="Calibri" pitchFamily="34" charset="0"/>
            </a:endParaRPr>
          </a:p>
          <a:p>
            <a:pPr>
              <a:lnSpc>
                <a:spcPct val="150000"/>
              </a:lnSpc>
              <a:buFont typeface="Wingdings" pitchFamily="2" charset="2"/>
              <a:buChar char="Ø"/>
              <a:tabLst>
                <a:tab pos="495300" algn="l"/>
              </a:tabLst>
            </a:pPr>
            <a:r>
              <a:rPr lang="el-GR" sz="1400">
                <a:latin typeface="Calibri" pitchFamily="34" charset="0"/>
                <a:ea typeface="Times New Roman" pitchFamily="18" charset="0"/>
                <a:cs typeface="Calibri" pitchFamily="34" charset="0"/>
              </a:rPr>
              <a:t>Προετοιμασία της β’ φάσης του </a:t>
            </a:r>
            <a:r>
              <a:rPr lang="en-US" sz="1400">
                <a:latin typeface="Calibri" pitchFamily="34" charset="0"/>
                <a:ea typeface="Times New Roman" pitchFamily="18" charset="0"/>
                <a:cs typeface="Calibri" pitchFamily="34" charset="0"/>
              </a:rPr>
              <a:t>master plan</a:t>
            </a:r>
            <a:r>
              <a:rPr lang="el-GR" sz="1400">
                <a:latin typeface="Calibri" pitchFamily="34" charset="0"/>
                <a:ea typeface="Times New Roman" pitchFamily="18" charset="0"/>
                <a:cs typeface="Calibri" pitchFamily="34" charset="0"/>
              </a:rPr>
              <a:t>.  Αφορά σε 15 αντιπλημμυρικές παρεμβάσεις στην ΠΕ Κοζάνης με καταγραφή των υφιστάμενων προβλημάτων και διατύπωση συγκεκριμένων προτάσεων. Πρόκειται για σύνολο προτεινόμενων έργων για τα οποία πρέπει να συνταχθούν οι απαιτούμενες μελέτες και να ληφθούν οι αδειοδοτήσεις.</a:t>
            </a:r>
          </a:p>
          <a:p>
            <a:pPr>
              <a:lnSpc>
                <a:spcPct val="150000"/>
              </a:lnSpc>
              <a:buFont typeface="Wingdings" pitchFamily="2" charset="2"/>
              <a:buNone/>
              <a:tabLst>
                <a:tab pos="495300" algn="l"/>
              </a:tabLst>
            </a:pPr>
            <a:endParaRPr lang="el-GR" sz="1400">
              <a:latin typeface="Calibri" pitchFamily="34" charset="0"/>
              <a:ea typeface="Times New Roman" pitchFamily="18" charset="0"/>
              <a:cs typeface="Calibri" pitchFamily="34" charset="0"/>
            </a:endParaRPr>
          </a:p>
          <a:p>
            <a:pPr algn="just">
              <a:buFontTx/>
              <a:buChar char="•"/>
              <a:tabLst>
                <a:tab pos="495300" algn="l"/>
              </a:tabLst>
            </a:pPr>
            <a:endParaRPr lang="el-GR" sz="1400">
              <a:ea typeface="Times New Roman" pitchFamily="18" charset="0"/>
              <a:cs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051050" y="3175"/>
            <a:ext cx="4643438" cy="1022350"/>
          </a:xfrm>
          <a:prstGeom prst="rect">
            <a:avLst/>
          </a:prstGeom>
          <a:noFill/>
          <a:ln w="9525">
            <a:noFill/>
            <a:miter lim="800000"/>
            <a:headEnd/>
            <a:tailEnd/>
          </a:ln>
        </p:spPr>
        <p:txBody>
          <a:bodyPr lIns="269790" tIns="76176" bIns="152352" anchor="ctr">
            <a:spAutoFit/>
          </a:bodyPr>
          <a:lstStyle/>
          <a:p>
            <a:r>
              <a:rPr lang="el-GR" sz="1600" b="1">
                <a:solidFill>
                  <a:srgbClr val="FFFF00"/>
                </a:solidFill>
                <a:latin typeface="Calibri" pitchFamily="34" charset="0"/>
                <a:cs typeface="Calibri" pitchFamily="34" charset="0"/>
              </a:rPr>
              <a:t>      Δράσεις Πολιτικής Προστασίας της ΠΕ Κοζάνης</a:t>
            </a:r>
            <a:endParaRPr lang="el-GR" sz="1600" b="1">
              <a:solidFill>
                <a:srgbClr val="FFFF00"/>
              </a:solidFill>
              <a:latin typeface="Calibri" pitchFamily="34" charset="0"/>
              <a:ea typeface="Calibri" pitchFamily="34" charset="0"/>
              <a:cs typeface="Times New Roman" pitchFamily="18" charset="0"/>
            </a:endParaRPr>
          </a:p>
          <a:p>
            <a:pPr eaLnBrk="0" hangingPunct="0">
              <a:buFontTx/>
              <a:buChar char="•"/>
            </a:pPr>
            <a:endParaRPr lang="el-GR">
              <a:solidFill>
                <a:srgbClr val="FFFF00"/>
              </a:solidFill>
            </a:endParaRPr>
          </a:p>
          <a:p>
            <a:pPr eaLnBrk="0" hangingPunct="0">
              <a:buFontTx/>
              <a:buChar char="•"/>
            </a:pPr>
            <a:endParaRPr lang="el-GR"/>
          </a:p>
        </p:txBody>
      </p:sp>
      <p:sp>
        <p:nvSpPr>
          <p:cNvPr id="3"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A98BE702-C8FA-49FE-A013-8621DACF4D6A}" type="slidenum">
              <a:rPr lang="el-GR" sz="1400">
                <a:solidFill>
                  <a:schemeClr val="tx2">
                    <a:shade val="50000"/>
                  </a:schemeClr>
                </a:solidFill>
                <a:latin typeface="Calibri" pitchFamily="34" charset="0"/>
                <a:cs typeface="+mn-cs"/>
              </a:rPr>
              <a:pPr algn="ctr">
                <a:defRPr/>
              </a:pPr>
              <a:t>61</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
        <p:nvSpPr>
          <p:cNvPr id="100355" name="Rectangle 1"/>
          <p:cNvSpPr>
            <a:spLocks noChangeArrowheads="1"/>
          </p:cNvSpPr>
          <p:nvPr/>
        </p:nvSpPr>
        <p:spPr bwMode="auto">
          <a:xfrm>
            <a:off x="179388" y="404813"/>
            <a:ext cx="8532812" cy="6203950"/>
          </a:xfrm>
          <a:prstGeom prst="rect">
            <a:avLst/>
          </a:prstGeom>
          <a:noFill/>
          <a:ln w="9525">
            <a:noFill/>
            <a:miter lim="800000"/>
            <a:headEnd/>
            <a:tailEnd/>
          </a:ln>
        </p:spPr>
        <p:txBody>
          <a:bodyPr anchor="ctr">
            <a:spAutoFit/>
          </a:bodyPr>
          <a:lstStyle/>
          <a:p>
            <a:pPr>
              <a:lnSpc>
                <a:spcPct val="150000"/>
              </a:lnSpc>
              <a:buFont typeface="Wingdings" pitchFamily="2" charset="2"/>
              <a:buChar char="Ø"/>
              <a:tabLst>
                <a:tab pos="495300" algn="l"/>
              </a:tabLst>
            </a:pPr>
            <a:endParaRPr lang="el-GR" sz="1600">
              <a:latin typeface="Calibri" pitchFamily="34" charset="0"/>
              <a:ea typeface="Times New Roman" pitchFamily="18" charset="0"/>
              <a:cs typeface="Calibri" pitchFamily="34" charset="0"/>
            </a:endParaRPr>
          </a:p>
          <a:p>
            <a:pPr>
              <a:lnSpc>
                <a:spcPct val="150000"/>
              </a:lnSpc>
              <a:buFont typeface="Wingdings" pitchFamily="2" charset="2"/>
              <a:buChar char="Ø"/>
              <a:tabLst>
                <a:tab pos="495300" algn="l"/>
              </a:tabLst>
            </a:pPr>
            <a:r>
              <a:rPr lang="el-GR" sz="1600">
                <a:latin typeface="Calibri" pitchFamily="34" charset="0"/>
                <a:ea typeface="Times New Roman" pitchFamily="18" charset="0"/>
                <a:cs typeface="Calibri" pitchFamily="34" charset="0"/>
              </a:rPr>
              <a:t>Προμήθεια μηχανημάτων έργου και οχημάτων για την Δ.Τ.Ε  ΠΕ Κοζάνης.  Η ΠΕ Κοζάνης, στην προσπάθεια της να συμβάλει άμεσα στην βελτίωση της πρόληψης, αντιμετώπισης και διαχείρισης των κινδύνων με έμφαση στους φυσικούς κινδύνους (αντιμετώπιση πλημμυρών, πυρκαγιών, κατολισθήσεων, αποχιονισμός κ.λ.π), προετοίμασε προς ένταξη και υπέβαλε την πρόταση που αφορά στην προμήθεια μηχανημάτων –  οχημάτων (</a:t>
            </a:r>
            <a:r>
              <a:rPr lang="el-GR" sz="1600">
                <a:solidFill>
                  <a:srgbClr val="FFFF00"/>
                </a:solidFill>
                <a:latin typeface="Calibri" pitchFamily="34" charset="0"/>
                <a:ea typeface="Times New Roman" pitchFamily="18" charset="0"/>
                <a:cs typeface="Calibri" pitchFamily="34" charset="0"/>
              </a:rPr>
              <a:t>π/υ:1.0005.000,00€</a:t>
            </a:r>
            <a:r>
              <a:rPr lang="el-GR" sz="1600">
                <a:latin typeface="Calibri" pitchFamily="34" charset="0"/>
                <a:ea typeface="Times New Roman" pitchFamily="18" charset="0"/>
                <a:cs typeface="Calibri" pitchFamily="34" charset="0"/>
              </a:rPr>
              <a:t>) στο Ε.Π. Δυτικής Μακεδονίας 2014-2020. Επίσης ενέταξε στους ΚΑΠ 2020 την προμήθεια τροχοφόρου υδραυλικού εκσκαφέα (</a:t>
            </a:r>
            <a:r>
              <a:rPr lang="el-GR" sz="1600">
                <a:solidFill>
                  <a:srgbClr val="FFFF00"/>
                </a:solidFill>
                <a:latin typeface="Calibri" pitchFamily="34" charset="0"/>
                <a:ea typeface="Times New Roman" pitchFamily="18" charset="0"/>
                <a:cs typeface="Calibri" pitchFamily="34" charset="0"/>
              </a:rPr>
              <a:t>π/υ:230.000,00€</a:t>
            </a:r>
            <a:r>
              <a:rPr lang="el-GR" sz="1600">
                <a:latin typeface="Calibri" pitchFamily="34" charset="0"/>
                <a:ea typeface="Times New Roman" pitchFamily="18" charset="0"/>
                <a:cs typeface="Calibri" pitchFamily="34" charset="0"/>
              </a:rPr>
              <a:t>) και χλοοκοπτικού βραχίονα για το πολυμηχάνημα της ΔΤΕ ΠΕ Κοζάνης (</a:t>
            </a:r>
            <a:r>
              <a:rPr lang="el-GR" sz="1600">
                <a:solidFill>
                  <a:srgbClr val="FFFF00"/>
                </a:solidFill>
                <a:latin typeface="Calibri" pitchFamily="34" charset="0"/>
                <a:ea typeface="Times New Roman" pitchFamily="18" charset="0"/>
                <a:cs typeface="Calibri" pitchFamily="34" charset="0"/>
              </a:rPr>
              <a:t>π/υ:80.000,00€</a:t>
            </a:r>
            <a:r>
              <a:rPr lang="el-GR" sz="1600">
                <a:latin typeface="Calibri" pitchFamily="34" charset="0"/>
                <a:ea typeface="Times New Roman" pitchFamily="18" charset="0"/>
                <a:cs typeface="Calibri" pitchFamily="34" charset="0"/>
              </a:rPr>
              <a:t>).</a:t>
            </a:r>
          </a:p>
          <a:p>
            <a:pPr>
              <a:lnSpc>
                <a:spcPct val="150000"/>
              </a:lnSpc>
              <a:buFont typeface="Wingdings" pitchFamily="2" charset="2"/>
              <a:buChar char="Ø"/>
              <a:tabLst>
                <a:tab pos="495300" algn="l"/>
              </a:tabLst>
            </a:pPr>
            <a:endParaRPr lang="el-GR" sz="1600">
              <a:latin typeface="Calibri" pitchFamily="34" charset="0"/>
              <a:ea typeface="Times New Roman" pitchFamily="18" charset="0"/>
              <a:cs typeface="Calibri" pitchFamily="34" charset="0"/>
            </a:endParaRPr>
          </a:p>
          <a:p>
            <a:pPr>
              <a:lnSpc>
                <a:spcPct val="150000"/>
              </a:lnSpc>
              <a:buFont typeface="Wingdings" pitchFamily="2" charset="2"/>
              <a:buChar char="Ø"/>
              <a:tabLst>
                <a:tab pos="495300" algn="l"/>
              </a:tabLst>
            </a:pPr>
            <a:r>
              <a:rPr lang="el-GR" sz="1600">
                <a:latin typeface="Calibri" pitchFamily="34" charset="0"/>
                <a:ea typeface="Times New Roman" pitchFamily="18" charset="0"/>
                <a:cs typeface="Calibri" pitchFamily="34" charset="0"/>
              </a:rPr>
              <a:t>Προώθηση προς ωρίμανση μελετών αντιπλημμυρικής προστασίας.</a:t>
            </a:r>
          </a:p>
          <a:p>
            <a:pPr>
              <a:lnSpc>
                <a:spcPct val="150000"/>
              </a:lnSpc>
              <a:buFont typeface="Wingdings" pitchFamily="2" charset="2"/>
              <a:buChar char="Ø"/>
              <a:tabLst>
                <a:tab pos="495300" algn="l"/>
              </a:tabLst>
            </a:pPr>
            <a:endParaRPr lang="el-GR" sz="1600">
              <a:latin typeface="Calibri" pitchFamily="34" charset="0"/>
              <a:ea typeface="Times New Roman" pitchFamily="18" charset="0"/>
              <a:cs typeface="Calibri" pitchFamily="34" charset="0"/>
            </a:endParaRPr>
          </a:p>
          <a:p>
            <a:pPr>
              <a:lnSpc>
                <a:spcPct val="150000"/>
              </a:lnSpc>
              <a:buFont typeface="Wingdings" pitchFamily="2" charset="2"/>
              <a:buChar char="Ø"/>
              <a:tabLst>
                <a:tab pos="495300" algn="l"/>
              </a:tabLst>
            </a:pPr>
            <a:r>
              <a:rPr lang="el-GR" sz="1600">
                <a:latin typeface="Calibri" pitchFamily="34" charset="0"/>
                <a:ea typeface="Times New Roman" pitchFamily="18" charset="0"/>
                <a:cs typeface="Calibri" pitchFamily="34" charset="0"/>
              </a:rPr>
              <a:t>Σημειακές παρεμβάσεις αντιμετώπισης αντιπλημμυρικών φαινομένων με άμεση ανταπόκριση καθαρισμού φερτών υλικών μετά από έντονες βροχοπτώσεις  σε Τοπικές Κοινότητες της ΠΕ Κοζάνης. </a:t>
            </a:r>
            <a:r>
              <a:rPr lang="el-GR" sz="1600" u="sng">
                <a:latin typeface="Calibri" pitchFamily="34" charset="0"/>
                <a:ea typeface="Times New Roman" pitchFamily="18" charset="0"/>
                <a:cs typeface="Calibri" pitchFamily="34" charset="0"/>
              </a:rPr>
              <a:t>Καθημερινή παρακολούθηση και καταγραφή των εργασιών του στόλου των μηχανημάτων της ΠΕ Κοζάνης στις Τοπικές Κοινότητες.</a:t>
            </a:r>
            <a:endParaRPr lang="el-GR" sz="1600">
              <a:latin typeface="Calibri" pitchFamily="34" charset="0"/>
              <a:ea typeface="Times New Roman" pitchFamily="18" charset="0"/>
              <a:cs typeface="Calibri" pitchFamily="34" charset="0"/>
            </a:endParaRPr>
          </a:p>
          <a:p>
            <a:pPr algn="just">
              <a:buFontTx/>
              <a:buChar char="•"/>
              <a:tabLst>
                <a:tab pos="495300" algn="l"/>
              </a:tabLst>
            </a:pPr>
            <a:endParaRPr lang="el-GR" sz="1600">
              <a:ea typeface="Times New Roman" pitchFamily="18" charset="0"/>
              <a:cs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2268538" y="765175"/>
            <a:ext cx="4891087" cy="747713"/>
          </a:xfrm>
          <a:prstGeom prst="rect">
            <a:avLst/>
          </a:prstGeom>
          <a:noFill/>
          <a:ln w="9525">
            <a:noFill/>
            <a:miter lim="800000"/>
            <a:headEnd/>
            <a:tailEnd/>
          </a:ln>
        </p:spPr>
        <p:txBody>
          <a:bodyPr wrap="none" lIns="269790" tIns="76176" bIns="152352" anchor="ctr">
            <a:spAutoFit/>
          </a:bodyPr>
          <a:lstStyle/>
          <a:p>
            <a:pPr algn="ctr"/>
            <a:r>
              <a:rPr lang="el-GR" sz="1600" b="1">
                <a:solidFill>
                  <a:srgbClr val="FFFF00"/>
                </a:solidFill>
                <a:latin typeface="Calibri" pitchFamily="34" charset="0"/>
                <a:cs typeface="Calibri" pitchFamily="34" charset="0"/>
              </a:rPr>
              <a:t>Θέματα σχετικά με Νομικά Πρόσωπα της ΠΕ Κοζάνης</a:t>
            </a:r>
            <a:endParaRPr lang="el-GR" sz="1600" b="1">
              <a:solidFill>
                <a:srgbClr val="FFFF00"/>
              </a:solidFill>
              <a:latin typeface="Calibri" pitchFamily="34" charset="0"/>
              <a:ea typeface="Calibri" pitchFamily="34" charset="0"/>
              <a:cs typeface="Times New Roman" pitchFamily="18" charset="0"/>
            </a:endParaRPr>
          </a:p>
          <a:p>
            <a:pPr algn="ctr" eaLnBrk="0" hangingPunct="0">
              <a:buFontTx/>
              <a:buChar char="•"/>
            </a:pPr>
            <a:endParaRPr lang="el-GR">
              <a:solidFill>
                <a:srgbClr val="FFFF00"/>
              </a:solidFill>
            </a:endParaRPr>
          </a:p>
        </p:txBody>
      </p:sp>
      <p:sp>
        <p:nvSpPr>
          <p:cNvPr id="101378" name="Rectangle 2"/>
          <p:cNvSpPr>
            <a:spLocks noChangeArrowheads="1"/>
          </p:cNvSpPr>
          <p:nvPr/>
        </p:nvSpPr>
        <p:spPr bwMode="auto">
          <a:xfrm>
            <a:off x="684213" y="1916113"/>
            <a:ext cx="7889875" cy="3514725"/>
          </a:xfrm>
          <a:prstGeom prst="rect">
            <a:avLst/>
          </a:prstGeom>
          <a:noFill/>
          <a:ln w="9525">
            <a:noFill/>
            <a:miter lim="800000"/>
            <a:headEnd/>
            <a:tailEnd/>
          </a:ln>
        </p:spPr>
        <p:txBody>
          <a:bodyPr anchor="ctr">
            <a:spAutoFit/>
          </a:bodyPr>
          <a:lstStyle/>
          <a:p>
            <a:pPr algn="just">
              <a:buFont typeface="Wingdings" pitchFamily="2" charset="2"/>
              <a:buChar char="v"/>
            </a:pPr>
            <a:r>
              <a:rPr lang="el-GR" sz="1600" b="1">
                <a:latin typeface="Calibri" pitchFamily="34" charset="0"/>
                <a:ea typeface="Times New Roman" pitchFamily="18" charset="0"/>
                <a:cs typeface="Calibri" pitchFamily="34" charset="0"/>
              </a:rPr>
              <a:t>Εταιρεία Πολιτισμού Τουρισμού Αθλητισμού και Κοινωνικής Παρέμβασης Νομού Κοζάνης (ΕΠΤΑΚ)</a:t>
            </a:r>
          </a:p>
          <a:p>
            <a:pPr algn="just">
              <a:buFont typeface="Wingdings" pitchFamily="2" charset="2"/>
              <a:buChar char="v"/>
            </a:pPr>
            <a:endParaRPr lang="el-GR" sz="1600" b="1">
              <a:latin typeface="Calibri" pitchFamily="34" charset="0"/>
              <a:ea typeface="Times New Roman" pitchFamily="18" charset="0"/>
              <a:cs typeface="Calibri" pitchFamily="34" charset="0"/>
            </a:endParaRPr>
          </a:p>
          <a:p>
            <a:pPr algn="just">
              <a:buFont typeface="Wingdings" pitchFamily="2" charset="2"/>
              <a:buChar char="v"/>
            </a:pPr>
            <a:endParaRPr lang="el-GR" sz="1600" b="1">
              <a:latin typeface="Calibri" pitchFamily="34" charset="0"/>
              <a:ea typeface="Times New Roman" pitchFamily="18" charset="0"/>
              <a:cs typeface="Calibri" pitchFamily="34" charset="0"/>
            </a:endParaRPr>
          </a:p>
          <a:p>
            <a:pPr algn="just">
              <a:buFont typeface="Wingdings" pitchFamily="2" charset="2"/>
              <a:buChar char="v"/>
            </a:pPr>
            <a:endParaRPr lang="el-GR" sz="1600" b="1">
              <a:latin typeface="Calibri" pitchFamily="34" charset="0"/>
              <a:ea typeface="Times New Roman" pitchFamily="18" charset="0"/>
              <a:cs typeface="Calibri" pitchFamily="34" charset="0"/>
            </a:endParaRPr>
          </a:p>
          <a:p>
            <a:pPr algn="just">
              <a:buFont typeface="Wingdings" pitchFamily="2" charset="2"/>
              <a:buChar char="v"/>
            </a:pPr>
            <a:r>
              <a:rPr lang="el-GR" sz="1600" b="1">
                <a:latin typeface="Calibri" pitchFamily="34" charset="0"/>
                <a:ea typeface="Times New Roman" pitchFamily="18" charset="0"/>
                <a:cs typeface="Calibri" pitchFamily="34" charset="0"/>
              </a:rPr>
              <a:t>Κέντρο Διαβαλκανικής Συνεργασίας</a:t>
            </a:r>
          </a:p>
          <a:p>
            <a:pPr algn="just">
              <a:buFont typeface="Wingdings" pitchFamily="2" charset="2"/>
              <a:buChar char="v"/>
            </a:pPr>
            <a:endParaRPr lang="el-GR" sz="1600" b="1">
              <a:latin typeface="Calibri" pitchFamily="34" charset="0"/>
              <a:ea typeface="Times New Roman" pitchFamily="18" charset="0"/>
              <a:cs typeface="Calibri" pitchFamily="34" charset="0"/>
            </a:endParaRPr>
          </a:p>
          <a:p>
            <a:pPr algn="just">
              <a:buFont typeface="Wingdings" pitchFamily="2" charset="2"/>
              <a:buChar char="v"/>
            </a:pPr>
            <a:endParaRPr lang="el-GR" sz="1600" b="1">
              <a:latin typeface="Calibri" pitchFamily="34" charset="0"/>
              <a:ea typeface="Times New Roman" pitchFamily="18" charset="0"/>
              <a:cs typeface="Calibri" pitchFamily="34" charset="0"/>
            </a:endParaRPr>
          </a:p>
          <a:p>
            <a:pPr algn="just">
              <a:buFont typeface="Wingdings" pitchFamily="2" charset="2"/>
              <a:buChar char="v"/>
            </a:pPr>
            <a:endParaRPr lang="el-GR" sz="1600" b="1">
              <a:latin typeface="Calibri" pitchFamily="34" charset="0"/>
              <a:ea typeface="Times New Roman" pitchFamily="18" charset="0"/>
              <a:cs typeface="Calibri" pitchFamily="34" charset="0"/>
            </a:endParaRPr>
          </a:p>
          <a:p>
            <a:pPr algn="just">
              <a:lnSpc>
                <a:spcPct val="150000"/>
              </a:lnSpc>
              <a:buFont typeface="Wingdings" pitchFamily="2" charset="2"/>
              <a:buChar char="v"/>
            </a:pPr>
            <a:r>
              <a:rPr lang="el-GR" sz="1600" b="1">
                <a:latin typeface="Calibri" pitchFamily="34" charset="0"/>
                <a:ea typeface="Times New Roman" pitchFamily="18" charset="0"/>
                <a:cs typeface="Calibri" pitchFamily="34" charset="0"/>
              </a:rPr>
              <a:t>Ανώνυμη Εταιρεία Διαχείρισης – Αξιοποίησης υδάτινου δυναμικού τεχνητής λίμνης Πραμόριτσας       (ΔΥΠΡΑ Α.Ε)</a:t>
            </a:r>
            <a:endParaRPr lang="el-GR" sz="1600">
              <a:latin typeface="Calibri" pitchFamily="34" charset="0"/>
              <a:ea typeface="Times New Roman" pitchFamily="18" charset="0"/>
              <a:cs typeface="Calibri" pitchFamily="34" charset="0"/>
            </a:endParaRPr>
          </a:p>
          <a:p>
            <a:pPr algn="just">
              <a:buFont typeface="Wingdings" pitchFamily="2" charset="2"/>
              <a:buChar char="v"/>
            </a:pPr>
            <a:endParaRPr lang="el-GR" sz="1600">
              <a:ea typeface="Times New Roman" pitchFamily="18" charset="0"/>
              <a:cs typeface="Calibri" pitchFamily="34" charset="0"/>
            </a:endParaRPr>
          </a:p>
          <a:p>
            <a:pPr algn="just">
              <a:buFont typeface="Wingdings" pitchFamily="2" charset="2"/>
              <a:buChar char="v"/>
            </a:pPr>
            <a:endParaRPr lang="el-GR" sz="1600">
              <a:latin typeface="Calibri" pitchFamily="34" charset="0"/>
              <a:ea typeface="Times New Roman" pitchFamily="18" charset="0"/>
              <a:cs typeface="Calibri" pitchFamily="34" charset="0"/>
            </a:endParaRPr>
          </a:p>
        </p:txBody>
      </p:sp>
      <p:sp>
        <p:nvSpPr>
          <p:cNvPr id="4"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050C3C9C-681A-4EB6-8757-DD204642CF50}" type="slidenum">
              <a:rPr lang="el-GR" sz="1400" smtClean="0">
                <a:latin typeface="Calibri" pitchFamily="34" charset="0"/>
              </a:rPr>
              <a:pPr algn="ctr">
                <a:defRPr/>
              </a:pPr>
              <a:t>62</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684213" y="404813"/>
            <a:ext cx="8001000" cy="5240337"/>
          </a:xfrm>
          <a:prstGeom prst="rect">
            <a:avLst/>
          </a:prstGeom>
          <a:noFill/>
          <a:ln w="9525">
            <a:noFill/>
            <a:miter lim="800000"/>
            <a:headEnd/>
            <a:tailEnd/>
          </a:ln>
        </p:spPr>
        <p:txBody>
          <a:bodyPr lIns="269790" tIns="76176" bIns="152352" anchor="ctr">
            <a:spAutoFit/>
          </a:bodyPr>
          <a:lstStyle/>
          <a:p>
            <a:pPr algn="ctr"/>
            <a:r>
              <a:rPr lang="el-GR" sz="1600" b="1">
                <a:solidFill>
                  <a:srgbClr val="FFFF00"/>
                </a:solidFill>
                <a:latin typeface="Calibri" pitchFamily="34" charset="0"/>
                <a:cs typeface="Calibri" pitchFamily="34" charset="0"/>
              </a:rPr>
              <a:t>Στήριξη και επικοινωνία  με φορείς, συλλόγους, πολίτες, προέδρους Τοπικών Κοινοτήτων. </a:t>
            </a:r>
          </a:p>
          <a:p>
            <a:pPr algn="ctr"/>
            <a:endParaRPr lang="el-GR" sz="1600" b="1">
              <a:solidFill>
                <a:srgbClr val="FFFF00"/>
              </a:solidFill>
              <a:latin typeface="Calibri" pitchFamily="34" charset="0"/>
              <a:ea typeface="Calibri" pitchFamily="34" charset="0"/>
              <a:cs typeface="Times New Roman" pitchFamily="18" charset="0"/>
            </a:endParaRPr>
          </a:p>
          <a:p>
            <a:pPr algn="ctr"/>
            <a:endParaRPr lang="el-GR" sz="1600" b="1">
              <a:latin typeface="Calibri" pitchFamily="34" charset="0"/>
              <a:ea typeface="Calibri" pitchFamily="34" charset="0"/>
              <a:cs typeface="Times New Roman" pitchFamily="18" charset="0"/>
            </a:endParaRPr>
          </a:p>
          <a:p>
            <a:pPr eaLnBrk="0" hangingPunct="0">
              <a:lnSpc>
                <a:spcPct val="150000"/>
              </a:lnSpc>
            </a:pPr>
            <a:r>
              <a:rPr lang="el-GR" sz="1600">
                <a:latin typeface="Calibri" pitchFamily="34" charset="0"/>
                <a:ea typeface="Times New Roman" pitchFamily="18" charset="0"/>
                <a:cs typeface="Calibri" pitchFamily="34" charset="0"/>
              </a:rPr>
              <a:t>Από την ανάληψη του έργου μας έως σήμερα δεχόμαστε και συζητάμε προσπαθώντας να δώσουμε λύση σε όλους τους συλλόγους, φορείς και πολίτες που μας επισκέπτονται.  Όπου ήταν δυνατό ικανοποιήθηκαν τα αιτήματά τους.</a:t>
            </a:r>
          </a:p>
          <a:p>
            <a:pPr eaLnBrk="0" hangingPunct="0">
              <a:lnSpc>
                <a:spcPct val="150000"/>
              </a:lnSpc>
            </a:pPr>
            <a:endParaRPr lang="el-GR" sz="1600">
              <a:latin typeface="Calibri" pitchFamily="34" charset="0"/>
            </a:endParaRPr>
          </a:p>
          <a:p>
            <a:pPr eaLnBrk="0" hangingPunct="0">
              <a:lnSpc>
                <a:spcPct val="150000"/>
              </a:lnSpc>
            </a:pPr>
            <a:r>
              <a:rPr lang="el-GR" sz="1600">
                <a:latin typeface="Calibri" pitchFamily="34" charset="0"/>
                <a:cs typeface="Times New Roman" pitchFamily="18" charset="0"/>
              </a:rPr>
              <a:t>Με την ενεργοποίηση της ΕΠΤΑΚ θα υπάρχει μεγαλύτερη δυνατότητα εξεύρεσης λύσεων.</a:t>
            </a:r>
          </a:p>
          <a:p>
            <a:pPr eaLnBrk="0" hangingPunct="0">
              <a:lnSpc>
                <a:spcPct val="150000"/>
              </a:lnSpc>
            </a:pPr>
            <a:endParaRPr lang="el-GR" sz="1600">
              <a:latin typeface="Calibri" pitchFamily="34" charset="0"/>
            </a:endParaRPr>
          </a:p>
          <a:p>
            <a:pPr eaLnBrk="0" hangingPunct="0">
              <a:lnSpc>
                <a:spcPct val="150000"/>
              </a:lnSpc>
            </a:pPr>
            <a:endParaRPr lang="el-GR" sz="1600">
              <a:latin typeface="Calibri" pitchFamily="34" charset="0"/>
            </a:endParaRPr>
          </a:p>
          <a:p>
            <a:pPr eaLnBrk="0" hangingPunct="0">
              <a:lnSpc>
                <a:spcPct val="150000"/>
              </a:lnSpc>
            </a:pPr>
            <a:r>
              <a:rPr lang="el-GR" sz="1600">
                <a:latin typeface="Calibri" pitchFamily="34" charset="0"/>
                <a:cs typeface="Times New Roman" pitchFamily="18" charset="0"/>
              </a:rPr>
              <a:t>Ειδικότερα  οι Πρόεδροι των Τοπικών Κοινοτήτων υποβάλουν τα αιτήματά τους στο γραφείο του Αντιπεριφερειάρχη ΠΕ Κοζάνης, για τα οποία έχει δημιουργηθεί η εφαρμογή συστηματικής καταγραφής, προώθησης στις αρμόδιες υπηρεσίες και παρακολούθησης της πορείας των αιτημάτων.  </a:t>
            </a:r>
            <a:r>
              <a:rPr lang="el-GR" sz="1600">
                <a:solidFill>
                  <a:srgbClr val="FFFF00"/>
                </a:solidFill>
                <a:latin typeface="Calibri" pitchFamily="34" charset="0"/>
                <a:cs typeface="Times New Roman" pitchFamily="18" charset="0"/>
              </a:rPr>
              <a:t>Συνολικά καταγράφονται 204 Αιτήματα  το 2020</a:t>
            </a:r>
            <a:r>
              <a:rPr lang="el-GR" sz="1600">
                <a:latin typeface="Calibri" pitchFamily="34" charset="0"/>
              </a:rPr>
              <a:t> </a:t>
            </a:r>
          </a:p>
        </p:txBody>
      </p:sp>
      <p:sp>
        <p:nvSpPr>
          <p:cNvPr id="3"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CE3FC02E-450D-47BE-87D7-489227478FB2}" type="slidenum">
              <a:rPr lang="el-GR" sz="1400" smtClean="0">
                <a:latin typeface="Calibri" pitchFamily="34" charset="0"/>
              </a:rPr>
              <a:pPr algn="ctr">
                <a:defRPr/>
              </a:pPr>
              <a:t>63</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0"/>
            <a:ext cx="8497888" cy="5857875"/>
          </a:xfrm>
          <a:prstGeom prst="rect">
            <a:avLst/>
          </a:prstGeom>
          <a:noFill/>
          <a:ln w="9525">
            <a:noFill/>
            <a:miter lim="800000"/>
            <a:headEnd/>
            <a:tailEnd/>
          </a:ln>
        </p:spPr>
        <p:txBody>
          <a:bodyPr lIns="269790" tIns="76176" bIns="152352" anchor="ctr">
            <a:spAutoFit/>
          </a:bodyPr>
          <a:lstStyle/>
          <a:p>
            <a:pPr algn="ctr">
              <a:tabLst>
                <a:tab pos="457200" algn="l"/>
              </a:tabLst>
            </a:pPr>
            <a:r>
              <a:rPr lang="el-GR" sz="1400" b="1">
                <a:solidFill>
                  <a:srgbClr val="FFFF00"/>
                </a:solidFill>
                <a:latin typeface="Calibri" pitchFamily="34" charset="0"/>
                <a:cs typeface="Calibri" pitchFamily="34" charset="0"/>
              </a:rPr>
              <a:t>Ενέργειες  επίλυσης διαφόρων θεμάτων της ΠΕ Κοζάνης</a:t>
            </a:r>
          </a:p>
          <a:p>
            <a:pPr algn="ctr">
              <a:tabLst>
                <a:tab pos="457200" algn="l"/>
              </a:tabLst>
            </a:pPr>
            <a:endParaRPr lang="el-GR" sz="1400" b="1">
              <a:solidFill>
                <a:srgbClr val="FFFF00"/>
              </a:solidFill>
              <a:latin typeface="Calibri" pitchFamily="34" charset="0"/>
              <a:ea typeface="Calibri" pitchFamily="34" charset="0"/>
              <a:cs typeface="Times New Roman" pitchFamily="18" charset="0"/>
            </a:endParaRPr>
          </a:p>
          <a:p>
            <a:pPr algn="just" eaLnBrk="0" hangingPunct="0">
              <a:lnSpc>
                <a:spcPct val="150000"/>
              </a:lnSpc>
              <a:tabLst>
                <a:tab pos="457200" algn="l"/>
              </a:tabLst>
            </a:pPr>
            <a:r>
              <a:rPr lang="el-GR" sz="1400">
                <a:latin typeface="Calibri" pitchFamily="34" charset="0"/>
                <a:ea typeface="Times New Roman" pitchFamily="18" charset="0"/>
                <a:cs typeface="Calibri" pitchFamily="34" charset="0"/>
              </a:rPr>
              <a:t>Με πρωτοβουλία του Αντιπεριφερειάρχη της ΠΕ Κοζάνης κου Γρηγόρη Τσιούμαρη εστάλησαν οι παρακάτω επιστολές:</a:t>
            </a:r>
            <a:endParaRPr lang="el-GR" sz="1400">
              <a:latin typeface="Calibri" pitchFamily="34" charset="0"/>
            </a:endParaRPr>
          </a:p>
          <a:p>
            <a:pPr algn="just" eaLnBrk="0" hangingPunct="0">
              <a:lnSpc>
                <a:spcPct val="150000"/>
              </a:lnSpc>
              <a:buFont typeface="Wingdings" pitchFamily="2" charset="2"/>
              <a:buChar char="v"/>
              <a:tabLst>
                <a:tab pos="457200" algn="l"/>
              </a:tabLst>
            </a:pPr>
            <a:r>
              <a:rPr lang="el-GR" sz="1400">
                <a:latin typeface="Calibri" pitchFamily="34" charset="0"/>
                <a:cs typeface="Times New Roman" pitchFamily="18" charset="0"/>
              </a:rPr>
              <a:t> Προς Υπουργό Εσωτερικών κ.Παναγιώτη Θεοδωρικάκο με θέμα: Μεταφορά υπαλλήλων από αμιγείς επιχειρήσεις των Περιφερειών στις Περιφέρειες. </a:t>
            </a:r>
          </a:p>
          <a:p>
            <a:pPr algn="just" eaLnBrk="0" hangingPunct="0">
              <a:lnSpc>
                <a:spcPct val="150000"/>
              </a:lnSpc>
              <a:buFont typeface="Wingdings" pitchFamily="2" charset="2"/>
              <a:buNone/>
              <a:tabLst>
                <a:tab pos="457200" algn="l"/>
              </a:tabLst>
            </a:pPr>
            <a:endParaRPr lang="el-GR" sz="800">
              <a:latin typeface="Calibri" pitchFamily="34" charset="0"/>
            </a:endParaRPr>
          </a:p>
          <a:p>
            <a:pPr algn="just" eaLnBrk="0" hangingPunct="0">
              <a:lnSpc>
                <a:spcPct val="150000"/>
              </a:lnSpc>
              <a:buFont typeface="Wingdings" pitchFamily="2" charset="2"/>
              <a:buChar char="v"/>
              <a:tabLst>
                <a:tab pos="457200" algn="l"/>
              </a:tabLst>
            </a:pPr>
            <a:r>
              <a:rPr lang="el-GR" sz="1400">
                <a:latin typeface="Calibri" pitchFamily="34" charset="0"/>
                <a:cs typeface="Times New Roman" pitchFamily="18" charset="0"/>
              </a:rPr>
              <a:t>Προς Υπουργό Εσωτερικών κ.Παναγιώτη Θεοδωρικάκο με θέμα: Αύξηση του ανωτάτου, κατά μήνα, ορίου χιλιομέτρων και κατανάλωσης καυσίμων των υπηρεσιακών αυτοκινήτων των Περιφερειών.</a:t>
            </a:r>
            <a:endParaRPr lang="el-GR" sz="1400">
              <a:latin typeface="Calibri" pitchFamily="34" charset="0"/>
            </a:endParaRPr>
          </a:p>
          <a:p>
            <a:pPr algn="just" eaLnBrk="0" hangingPunct="0">
              <a:lnSpc>
                <a:spcPct val="150000"/>
              </a:lnSpc>
              <a:buFontTx/>
              <a:buChar char="•"/>
              <a:tabLst>
                <a:tab pos="457200" algn="l"/>
              </a:tabLst>
            </a:pPr>
            <a:endParaRPr lang="el-GR" sz="800">
              <a:latin typeface="Calibri" pitchFamily="34" charset="0"/>
              <a:cs typeface="Times New Roman" pitchFamily="18" charset="0"/>
            </a:endParaRPr>
          </a:p>
          <a:p>
            <a:pPr algn="just" eaLnBrk="0" hangingPunct="0">
              <a:lnSpc>
                <a:spcPct val="150000"/>
              </a:lnSpc>
              <a:buFont typeface="Wingdings" pitchFamily="2" charset="2"/>
              <a:buChar char="v"/>
              <a:tabLst>
                <a:tab pos="457200" algn="l"/>
              </a:tabLst>
            </a:pPr>
            <a:r>
              <a:rPr lang="el-GR" sz="1400">
                <a:latin typeface="Calibri" pitchFamily="34" charset="0"/>
                <a:cs typeface="Times New Roman" pitchFamily="18" charset="0"/>
              </a:rPr>
              <a:t>Προς Πρόεδρο Σχολής Καλών Τεχνών του Πανεπιστημίου Δυτικής Μακεδονίας με θέμα την ταυτοποίηση κάποιων υπαρχόντων και μελλοντικών κυκλοφοριακών κόμβων με έργα τέχνης.</a:t>
            </a:r>
          </a:p>
          <a:p>
            <a:pPr algn="just" eaLnBrk="0" hangingPunct="0">
              <a:lnSpc>
                <a:spcPct val="150000"/>
              </a:lnSpc>
              <a:buFont typeface="Wingdings" pitchFamily="2" charset="2"/>
              <a:buChar char="v"/>
              <a:tabLst>
                <a:tab pos="457200" algn="l"/>
              </a:tabLst>
            </a:pPr>
            <a:endParaRPr lang="el-GR" sz="800">
              <a:latin typeface="Calibri" pitchFamily="34" charset="0"/>
            </a:endParaRPr>
          </a:p>
          <a:p>
            <a:pPr algn="just" eaLnBrk="0" hangingPunct="0">
              <a:lnSpc>
                <a:spcPct val="150000"/>
              </a:lnSpc>
              <a:buFont typeface="Wingdings" pitchFamily="2" charset="2"/>
              <a:buChar char="v"/>
              <a:tabLst>
                <a:tab pos="457200" algn="l"/>
              </a:tabLst>
            </a:pPr>
            <a:r>
              <a:rPr lang="el-GR" sz="1400">
                <a:latin typeface="Calibri" pitchFamily="34" charset="0"/>
                <a:cs typeface="Times New Roman" pitchFamily="18" charset="0"/>
              </a:rPr>
              <a:t>Προς κο Ιωάννη Μπουτάρη με θέμα: Προτάσεις για δημιουργία αμπελώνων στα προς αποκατάσταση εδάφη της ΔΕΗ.</a:t>
            </a:r>
            <a:endParaRPr lang="el-GR" sz="1400">
              <a:latin typeface="Calibri" pitchFamily="34" charset="0"/>
            </a:endParaRPr>
          </a:p>
          <a:p>
            <a:pPr algn="just" eaLnBrk="0" hangingPunct="0">
              <a:lnSpc>
                <a:spcPct val="150000"/>
              </a:lnSpc>
              <a:tabLst>
                <a:tab pos="457200" algn="l"/>
              </a:tabLst>
            </a:pPr>
            <a:endParaRPr lang="el-GR" sz="800">
              <a:latin typeface="Calibri" pitchFamily="34" charset="0"/>
            </a:endParaRPr>
          </a:p>
          <a:p>
            <a:pPr algn="just" eaLnBrk="0" hangingPunct="0">
              <a:lnSpc>
                <a:spcPct val="150000"/>
              </a:lnSpc>
              <a:buFont typeface="Wingdings" pitchFamily="2" charset="2"/>
              <a:buChar char="v"/>
              <a:tabLst>
                <a:tab pos="457200" algn="l"/>
              </a:tabLst>
            </a:pPr>
            <a:r>
              <a:rPr lang="el-GR" sz="1400">
                <a:latin typeface="Calibri" pitchFamily="34" charset="0"/>
                <a:cs typeface="Times New Roman" pitchFamily="18" charset="0"/>
              </a:rPr>
              <a:t>Προς Πρύτανη Πανεπιστημίου Δυτικής Μακεδονίας με θέμα την ίδρυση Σχολών Αρχιτεκτονικής Ανάπλασης και Αποκατάστασης Τοπίου στην περιοχή της Πτολεμαΐδας λόγω του τεράστιου διαθέσιμου χώρου των 200.000 στρεμμάτων περίπου, για την επιτόπια εκπαίδευση και εφαρμογή επί πραγματικού διαθέσιμου εδάφους που αλλοίωνε η εξορυκτική δραστηριότητα της ΔΕΗ.</a:t>
            </a:r>
            <a:endParaRPr lang="el-GR" sz="1400">
              <a:latin typeface="Calibri" pitchFamily="34" charset="0"/>
            </a:endParaRPr>
          </a:p>
        </p:txBody>
      </p:sp>
      <p:sp>
        <p:nvSpPr>
          <p:cNvPr id="3"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50ADA3D5-3F15-46A3-BAD7-D9B11A955FC6}" type="slidenum">
              <a:rPr lang="el-GR" sz="1400" smtClean="0">
                <a:latin typeface="Calibri" pitchFamily="34" charset="0"/>
              </a:rPr>
              <a:pPr algn="ctr">
                <a:defRPr/>
              </a:pPr>
              <a:t>64</a:t>
            </a:fld>
            <a:r>
              <a:rPr lang="en-US" sz="1400" dirty="0" smtClean="0">
                <a:latin typeface="Calibri" pitchFamily="34" charset="0"/>
              </a:rPr>
              <a:t>-</a:t>
            </a:r>
            <a:endParaRPr lang="el-GR" sz="1400" dirty="0">
              <a:latin typeface="Calibri" pitchFamily="34" charset="0"/>
            </a:endParaRPr>
          </a:p>
        </p:txBody>
      </p:sp>
      <p:pic>
        <p:nvPicPr>
          <p:cNvPr id="103427" name="Picture 2" descr="3"/>
          <p:cNvPicPr>
            <a:picLocks noChangeAspect="1" noChangeArrowheads="1"/>
          </p:cNvPicPr>
          <p:nvPr/>
        </p:nvPicPr>
        <p:blipFill>
          <a:blip r:embed="rId2" cstate="print"/>
          <a:srcRect/>
          <a:stretch>
            <a:fillRect/>
          </a:stretch>
        </p:blipFill>
        <p:spPr bwMode="auto">
          <a:xfrm>
            <a:off x="6588125" y="5422900"/>
            <a:ext cx="2555875" cy="14351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468313" y="260350"/>
            <a:ext cx="8501062" cy="6310313"/>
          </a:xfrm>
          <a:prstGeom prst="rect">
            <a:avLst/>
          </a:prstGeom>
          <a:noFill/>
          <a:ln w="9525">
            <a:noFill/>
            <a:miter lim="800000"/>
            <a:headEnd/>
            <a:tailEnd/>
          </a:ln>
        </p:spPr>
        <p:txBody>
          <a:bodyPr lIns="269790" tIns="76176" bIns="152352" anchor="ctr">
            <a:spAutoFit/>
          </a:bodyPr>
          <a:lstStyle/>
          <a:p>
            <a:pPr algn="ctr"/>
            <a:r>
              <a:rPr lang="el-GR" sz="1600" b="1">
                <a:solidFill>
                  <a:srgbClr val="FFFF00"/>
                </a:solidFill>
                <a:latin typeface="Calibri" pitchFamily="34" charset="0"/>
                <a:cs typeface="Calibri" pitchFamily="34" charset="0"/>
              </a:rPr>
              <a:t>Ενέργειες Γραφείου Αντιπεριφερειάρχη ΠΕ Κοζάνης</a:t>
            </a:r>
          </a:p>
          <a:p>
            <a:pPr algn="ctr"/>
            <a:endParaRPr lang="el-GR" sz="1600" b="1">
              <a:solidFill>
                <a:srgbClr val="FFFF00"/>
              </a:solidFill>
              <a:latin typeface="Calibri" pitchFamily="34" charset="0"/>
              <a:cs typeface="Calibri" pitchFamily="34" charset="0"/>
            </a:endParaRPr>
          </a:p>
          <a:p>
            <a:pPr>
              <a:buFontTx/>
              <a:buChar char="•"/>
            </a:pPr>
            <a:endParaRPr lang="el-GR" sz="1100" b="1">
              <a:ea typeface="Calibri" pitchFamily="34" charset="0"/>
              <a:cs typeface="Times New Roman" pitchFamily="18" charset="0"/>
            </a:endParaRPr>
          </a:p>
          <a:p>
            <a:pPr algn="just">
              <a:lnSpc>
                <a:spcPct val="150000"/>
              </a:lnSpc>
              <a:buFont typeface="Wingdings" pitchFamily="2" charset="2"/>
              <a:buChar char="v"/>
            </a:pPr>
            <a:r>
              <a:rPr lang="el-GR" sz="1400">
                <a:latin typeface="Calibri" pitchFamily="34" charset="0"/>
              </a:rPr>
              <a:t> Το γραφείο Αντιπεριφερειάρχη ΠΕ Κοζάνης εισηγείται το σύνολο των αρμοδίων θεμάτων των συνεδριάσεων της Οικονομικής Επιτροπής και του Περιφερειακού Συμβουλίου.</a:t>
            </a:r>
          </a:p>
          <a:p>
            <a:pPr algn="just">
              <a:lnSpc>
                <a:spcPct val="150000"/>
              </a:lnSpc>
              <a:buFont typeface="Wingdings" pitchFamily="2" charset="2"/>
              <a:buChar char="v"/>
            </a:pPr>
            <a:endParaRPr lang="el-GR" sz="1400">
              <a:latin typeface="Calibri" pitchFamily="34" charset="0"/>
            </a:endParaRPr>
          </a:p>
          <a:p>
            <a:pPr algn="just">
              <a:lnSpc>
                <a:spcPct val="150000"/>
              </a:lnSpc>
              <a:buFont typeface="Wingdings" pitchFamily="2" charset="2"/>
              <a:buChar char="v"/>
            </a:pPr>
            <a:r>
              <a:rPr lang="el-GR" sz="1400">
                <a:latin typeface="Calibri" pitchFamily="34" charset="0"/>
              </a:rPr>
              <a:t>Το γραφείο Αντιπεριφερειάρχη ΠΕ Κοζάνης Εισηγείται, Παρακολουθεί και Παραλαμβάνει (ως επιτροπή παραλαβής βάσει των διαδικασιών του Ν.4412/2016)  το σύνολο των δράσεων  που αφορούν σε συνδιοργανώσεις πολιτιστικών και αθλητικών εκδηλώσεων στην ΠΕ Κοζάνης.</a:t>
            </a:r>
          </a:p>
          <a:p>
            <a:pPr algn="just">
              <a:lnSpc>
                <a:spcPct val="150000"/>
              </a:lnSpc>
              <a:buFont typeface="Wingdings" pitchFamily="2" charset="2"/>
              <a:buChar char="v"/>
            </a:pPr>
            <a:endParaRPr lang="el-GR" sz="1400" b="1">
              <a:latin typeface="Calibri" pitchFamily="34" charset="0"/>
              <a:cs typeface="Calibri" pitchFamily="34" charset="0"/>
            </a:endParaRPr>
          </a:p>
          <a:p>
            <a:pPr algn="just">
              <a:lnSpc>
                <a:spcPct val="150000"/>
              </a:lnSpc>
              <a:buFont typeface="Wingdings" pitchFamily="2" charset="2"/>
              <a:buChar char="v"/>
            </a:pPr>
            <a:r>
              <a:rPr lang="el-GR" sz="1400">
                <a:latin typeface="Calibri" pitchFamily="34" charset="0"/>
              </a:rPr>
              <a:t> Σύμφωνα με τα στοιχεία της  ηλεκτρονικής διακίνησης εγγράφων κατά την περίοδο Ιανουαρίου 2020 – Δεκεμβρίου 2020, το γραφείο Αντιπεριφερειάρχη ΠΕ Κοζάνης  </a:t>
            </a:r>
            <a:r>
              <a:rPr lang="el-GR" sz="1400" b="1">
                <a:latin typeface="Calibri" pitchFamily="34" charset="0"/>
              </a:rPr>
              <a:t>διαχειρίστηκε  </a:t>
            </a:r>
            <a:r>
              <a:rPr lang="el-GR" sz="1400" b="1" u="sng">
                <a:solidFill>
                  <a:srgbClr val="FFFF00"/>
                </a:solidFill>
                <a:latin typeface="Calibri" pitchFamily="34" charset="0"/>
              </a:rPr>
              <a:t>3.515  Έγγραφα</a:t>
            </a:r>
            <a:r>
              <a:rPr lang="el-GR" sz="1400" b="1" u="sng">
                <a:latin typeface="Calibri" pitchFamily="34" charset="0"/>
              </a:rPr>
              <a:t>.</a:t>
            </a:r>
          </a:p>
          <a:p>
            <a:pPr algn="just">
              <a:lnSpc>
                <a:spcPct val="150000"/>
              </a:lnSpc>
              <a:buFont typeface="Wingdings" pitchFamily="2" charset="2"/>
              <a:buChar char="v"/>
            </a:pPr>
            <a:endParaRPr lang="el-GR" sz="1400" b="1">
              <a:latin typeface="Calibri" pitchFamily="34" charset="0"/>
            </a:endParaRPr>
          </a:p>
          <a:p>
            <a:pPr algn="just">
              <a:lnSpc>
                <a:spcPct val="150000"/>
              </a:lnSpc>
              <a:buFont typeface="Wingdings" pitchFamily="2" charset="2"/>
              <a:buChar char="v"/>
            </a:pPr>
            <a:r>
              <a:rPr lang="el-GR" sz="1400">
                <a:latin typeface="Calibri" pitchFamily="34" charset="0"/>
              </a:rPr>
              <a:t> Επίσης  ασχολήθηκε με τη Δράση Περιφέρειας Δυτικής Μακεδονίας:</a:t>
            </a:r>
            <a:r>
              <a:rPr lang="el-GR" sz="1400" b="1">
                <a:latin typeface="Calibri" pitchFamily="34" charset="0"/>
              </a:rPr>
              <a:t> </a:t>
            </a:r>
            <a:r>
              <a:rPr lang="el-GR" sz="1400">
                <a:latin typeface="Calibri" pitchFamily="34" charset="0"/>
              </a:rPr>
              <a:t>«</a:t>
            </a:r>
            <a:r>
              <a:rPr lang="el-GR" sz="1400" b="1">
                <a:latin typeface="Calibri" pitchFamily="34" charset="0"/>
              </a:rPr>
              <a:t>Εύρεση συγγενών των Δυτικομακεδόνων πεσόντων κατά το Αλβανικό Έπος του 1940-’41, λήψη δειγμάτων αίματος και ταυτοποίηση οστών μέσω </a:t>
            </a:r>
            <a:r>
              <a:rPr lang="en-GB" sz="1400" b="1">
                <a:latin typeface="Calibri" pitchFamily="34" charset="0"/>
              </a:rPr>
              <a:t>DNA</a:t>
            </a:r>
            <a:r>
              <a:rPr lang="el-GR" sz="1400">
                <a:latin typeface="Calibri" pitchFamily="34" charset="0"/>
              </a:rPr>
              <a:t>».</a:t>
            </a:r>
          </a:p>
          <a:p>
            <a:pPr algn="just">
              <a:lnSpc>
                <a:spcPct val="150000"/>
              </a:lnSpc>
              <a:buFontTx/>
              <a:buChar char="•"/>
            </a:pPr>
            <a:endParaRPr lang="el-GR" sz="1400" b="1">
              <a:latin typeface="Calibri" pitchFamily="34" charset="0"/>
              <a:cs typeface="Calibri" pitchFamily="34" charset="0"/>
            </a:endParaRPr>
          </a:p>
          <a:p>
            <a:pPr algn="just">
              <a:lnSpc>
                <a:spcPct val="150000"/>
              </a:lnSpc>
              <a:buFont typeface="Wingdings" pitchFamily="2" charset="2"/>
              <a:buChar char="v"/>
            </a:pPr>
            <a:r>
              <a:rPr lang="el-GR" sz="1400">
                <a:latin typeface="Calibri" pitchFamily="34" charset="0"/>
              </a:rPr>
              <a:t>Επίσης  έγινε καταγραφή και ταξινόμηση των υπαρχόντων βιβλίων και περιοδικών της βιβλιοθήκης του κτιρίου και ο κατάλογος που δημιουργήθηκε δημοσιεύτηκε στην ιστοσελίδα της Περιφέρειας και έτσι  είναι προσβάσιμος σε όλους τους πολίτες της ΠΕ Κοζάνης.</a:t>
            </a:r>
            <a:endParaRPr lang="el-GR"/>
          </a:p>
        </p:txBody>
      </p:sp>
      <p:sp>
        <p:nvSpPr>
          <p:cNvPr id="3"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160378FE-2101-494B-9A59-E1EDD3A76AF0}" type="slidenum">
              <a:rPr lang="el-GR" sz="1400" smtClean="0">
                <a:latin typeface="Calibri" pitchFamily="34" charset="0"/>
              </a:rPr>
              <a:pPr algn="ctr">
                <a:defRPr/>
              </a:pPr>
              <a:t>65</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250825" y="442913"/>
            <a:ext cx="8572500" cy="6216650"/>
          </a:xfrm>
          <a:prstGeom prst="rect">
            <a:avLst/>
          </a:prstGeom>
          <a:noFill/>
          <a:ln w="9525">
            <a:noFill/>
            <a:miter lim="800000"/>
            <a:headEnd/>
            <a:tailEnd/>
          </a:ln>
        </p:spPr>
        <p:txBody>
          <a:bodyPr lIns="269790" tIns="76176" bIns="152352" anchor="ctr">
            <a:spAutoFit/>
          </a:bodyPr>
          <a:lstStyle/>
          <a:p>
            <a:pPr algn="ctr"/>
            <a:r>
              <a:rPr lang="el-GR" sz="2000" b="1">
                <a:solidFill>
                  <a:srgbClr val="FFFF00"/>
                </a:solidFill>
                <a:latin typeface="Calibri" pitchFamily="34" charset="0"/>
                <a:cs typeface="Calibri" pitchFamily="34" charset="0"/>
              </a:rPr>
              <a:t>Ενέργειες αντιμετώπισης της πανδημίας του Κορωνοϊού</a:t>
            </a:r>
          </a:p>
          <a:p>
            <a:pPr>
              <a:buFontTx/>
              <a:buChar char="•"/>
            </a:pPr>
            <a:endParaRPr lang="el-GR" sz="2000" b="1">
              <a:solidFill>
                <a:srgbClr val="FFFF00"/>
              </a:solidFill>
              <a:latin typeface="Calibri" pitchFamily="34" charset="0"/>
              <a:cs typeface="Calibri" pitchFamily="34" charset="0"/>
            </a:endParaRPr>
          </a:p>
          <a:p>
            <a:pPr>
              <a:buFont typeface="Wingdings" pitchFamily="2" charset="2"/>
              <a:buChar char="Ø"/>
            </a:pPr>
            <a:r>
              <a:rPr lang="el-GR" sz="1600">
                <a:latin typeface="Calibri" pitchFamily="34" charset="0"/>
              </a:rPr>
              <a:t>  Εισηγήσεις  στην Οικονομική Επιτροπή που αφορούν σε έγκριση δαπανών για την προμήθεια ειδών ατομικής προστασίας.</a:t>
            </a:r>
          </a:p>
          <a:p>
            <a:pPr>
              <a:buFontTx/>
              <a:buChar char="•"/>
            </a:pPr>
            <a:endParaRPr lang="el-GR" sz="1600">
              <a:latin typeface="Calibri" pitchFamily="34" charset="0"/>
            </a:endParaRPr>
          </a:p>
          <a:p>
            <a:pPr>
              <a:buFont typeface="Wingdings" pitchFamily="2" charset="2"/>
              <a:buChar char="Ø"/>
            </a:pPr>
            <a:r>
              <a:rPr lang="el-GR" sz="1600">
                <a:latin typeface="Calibri" pitchFamily="34" charset="0"/>
              </a:rPr>
              <a:t> Διάθεση απαιτούμενων μασκών και αντισηπτικών gel  στην είσοδο του κτιρίου  στους υπαλλήλους των υπηρεσιών  και στους λοιπούς εισερχόμενους (κοινό που συναλλάσσεται με τις υπηρεσίες) στα κτίρια της ΠΕ Κοζάνης. </a:t>
            </a:r>
          </a:p>
          <a:p>
            <a:pPr>
              <a:buFont typeface="Wingdings" pitchFamily="2" charset="2"/>
              <a:buNone/>
            </a:pPr>
            <a:r>
              <a:rPr lang="el-GR" sz="1600">
                <a:latin typeface="Calibri" pitchFamily="34" charset="0"/>
              </a:rPr>
              <a:t> </a:t>
            </a:r>
          </a:p>
          <a:p>
            <a:pPr>
              <a:buFont typeface="Wingdings" pitchFamily="2" charset="2"/>
              <a:buChar char="Ø"/>
            </a:pPr>
            <a:r>
              <a:rPr lang="el-GR" sz="1600">
                <a:latin typeface="Calibri" pitchFamily="34" charset="0"/>
              </a:rPr>
              <a:t> Καθιέρωση της  εξυπηρέτησης του πολίτη μέσω ραντεβού προς αποφυγή συγχρωτισμού στους αντίστοιχους χώρους (ακόμα και στις φιλοξενούμενους υπηρεσίες Α/θμιας και Β/θμιας Εκπαίδευσης , Επιτρόπου, ΕΟΠΥΥ, ΚΕΠ).</a:t>
            </a:r>
          </a:p>
          <a:p>
            <a:r>
              <a:rPr lang="el-GR" sz="1600">
                <a:latin typeface="Calibri" pitchFamily="34" charset="0"/>
              </a:rPr>
              <a:t> </a:t>
            </a:r>
          </a:p>
          <a:p>
            <a:pPr>
              <a:buFont typeface="Wingdings" pitchFamily="2" charset="2"/>
              <a:buChar char="Ø"/>
            </a:pPr>
            <a:r>
              <a:rPr lang="el-GR" sz="1600">
                <a:latin typeface="Calibri" pitchFamily="34" charset="0"/>
              </a:rPr>
              <a:t> Πρόσληψη  υπηρεσίας ασφάλειας - security για ακόμα αυστηρότερο έλεγχο εισερχόμενων πολιτών.</a:t>
            </a:r>
          </a:p>
          <a:p>
            <a:r>
              <a:rPr lang="el-GR" sz="1600">
                <a:latin typeface="Calibri" pitchFamily="34" charset="0"/>
              </a:rPr>
              <a:t> </a:t>
            </a:r>
          </a:p>
          <a:p>
            <a:pPr>
              <a:buFont typeface="Wingdings" pitchFamily="2" charset="2"/>
              <a:buChar char="Ø"/>
            </a:pPr>
            <a:r>
              <a:rPr lang="el-GR" sz="1600">
                <a:latin typeface="Calibri" pitchFamily="34" charset="0"/>
              </a:rPr>
              <a:t> Απενεργοποίηση 3 ανελκυστήρων (εκτός  1 εκτάκτου αναγκών-ΑΜΕΑ).</a:t>
            </a:r>
          </a:p>
          <a:p>
            <a:r>
              <a:rPr lang="el-GR" sz="1600">
                <a:latin typeface="Calibri" pitchFamily="34" charset="0"/>
              </a:rPr>
              <a:t> </a:t>
            </a:r>
          </a:p>
          <a:p>
            <a:pPr>
              <a:buFont typeface="Wingdings" pitchFamily="2" charset="2"/>
              <a:buChar char="Ø"/>
            </a:pPr>
            <a:r>
              <a:rPr lang="el-GR" sz="1600">
                <a:latin typeface="Calibri" pitchFamily="34" charset="0"/>
              </a:rPr>
              <a:t> Θερμομέτρηση υπαλλήλων και πολιτών με ειδικά θερμόμετρα της Δ/νσης Δημόσιας Υγείας.</a:t>
            </a:r>
          </a:p>
          <a:p>
            <a:r>
              <a:rPr lang="el-GR" sz="1600">
                <a:latin typeface="Calibri" pitchFamily="34" charset="0"/>
              </a:rPr>
              <a:t> </a:t>
            </a:r>
          </a:p>
          <a:p>
            <a:pPr>
              <a:buFont typeface="Wingdings" pitchFamily="2" charset="2"/>
              <a:buChar char="Ø"/>
            </a:pPr>
            <a:r>
              <a:rPr lang="el-GR" sz="1600">
                <a:latin typeface="Calibri" pitchFamily="34" charset="0"/>
              </a:rPr>
              <a:t> Απολύμανση των χώρων των   κτιριακών εγκαταστάσεων της ΠΕ Κοζάνης   ( την 21-03-2020 ).</a:t>
            </a:r>
          </a:p>
          <a:p>
            <a:endParaRPr lang="el-GR" sz="1600">
              <a:latin typeface="Calibri" pitchFamily="34" charset="0"/>
            </a:endParaRPr>
          </a:p>
        </p:txBody>
      </p:sp>
      <p:sp>
        <p:nvSpPr>
          <p:cNvPr id="6" name="6 - Θέση αριθμού διαφάνειας"/>
          <p:cNvSpPr>
            <a:spLocks noGrp="1"/>
          </p:cNvSpPr>
          <p:nvPr>
            <p:ph type="sldNum" sz="quarter" idx="12"/>
          </p:nvPr>
        </p:nvSpPr>
        <p:spPr>
          <a:xfrm>
            <a:off x="4357688" y="6492875"/>
            <a:ext cx="762000" cy="365125"/>
          </a:xfrm>
        </p:spPr>
        <p:txBody>
          <a:bodyPr/>
          <a:lstStyle/>
          <a:p>
            <a:pPr algn="ctr">
              <a:defRPr/>
            </a:pPr>
            <a:r>
              <a:rPr lang="en-US" sz="1400" dirty="0" smtClean="0">
                <a:latin typeface="Calibri" pitchFamily="34" charset="0"/>
              </a:rPr>
              <a:t>-</a:t>
            </a:r>
            <a:fld id="{74CD823D-941B-47EC-8B1D-D5C3AEB799DB}" type="slidenum">
              <a:rPr lang="el-GR" sz="1400" smtClean="0">
                <a:latin typeface="Calibri" pitchFamily="34" charset="0"/>
              </a:rPr>
              <a:pPr algn="ctr">
                <a:defRPr/>
              </a:pPr>
              <a:t>66</a:t>
            </a:fld>
            <a:r>
              <a:rPr lang="en-US" sz="1400" dirty="0" smtClean="0">
                <a:latin typeface="Calibri" pitchFamily="34" charset="0"/>
              </a:rPr>
              <a:t>-</a:t>
            </a:r>
            <a:endParaRPr lang="el-GR" sz="1400"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323850" y="303213"/>
            <a:ext cx="8572500" cy="6400800"/>
          </a:xfrm>
          <a:prstGeom prst="rect">
            <a:avLst/>
          </a:prstGeom>
          <a:noFill/>
          <a:ln w="9525">
            <a:noFill/>
            <a:miter lim="800000"/>
            <a:headEnd/>
            <a:tailEnd/>
          </a:ln>
        </p:spPr>
        <p:txBody>
          <a:bodyPr lIns="269790" tIns="76176" bIns="152352" anchor="ctr">
            <a:spAutoFit/>
          </a:bodyPr>
          <a:lstStyle/>
          <a:p>
            <a:pPr algn="ctr"/>
            <a:r>
              <a:rPr lang="el-GR" sz="2000" b="1">
                <a:solidFill>
                  <a:srgbClr val="FFFF00"/>
                </a:solidFill>
                <a:latin typeface="Calibri" pitchFamily="34" charset="0"/>
                <a:cs typeface="Calibri" pitchFamily="34" charset="0"/>
              </a:rPr>
              <a:t>Ενέργειες αντιμετώπισης της πανδημίας του Κορωνοϊού</a:t>
            </a:r>
          </a:p>
          <a:p>
            <a:pPr>
              <a:buFontTx/>
              <a:buChar char="•"/>
            </a:pPr>
            <a:endParaRPr lang="el-GR" sz="1600" b="1">
              <a:solidFill>
                <a:srgbClr val="FFFF00"/>
              </a:solidFill>
              <a:latin typeface="Calibri" pitchFamily="34" charset="0"/>
              <a:cs typeface="Calibri" pitchFamily="34" charset="0"/>
            </a:endParaRPr>
          </a:p>
          <a:p>
            <a:r>
              <a:rPr lang="el-GR" sz="1600">
                <a:latin typeface="Calibri" pitchFamily="34" charset="0"/>
              </a:rPr>
              <a:t> </a:t>
            </a:r>
          </a:p>
          <a:p>
            <a:pPr>
              <a:buFont typeface="Wingdings" pitchFamily="2" charset="2"/>
              <a:buChar char="Ø"/>
            </a:pPr>
            <a:r>
              <a:rPr lang="el-GR" sz="1600">
                <a:latin typeface="Calibri" pitchFamily="34" charset="0"/>
              </a:rPr>
              <a:t> Αλληλογραφία και κατευθυντήριες γραμμές προς όλες τις Διευθύνσεις για την τήρηση των μέτρων προστασίας </a:t>
            </a:r>
            <a:r>
              <a:rPr lang="el-GR" sz="1600" u="sng">
                <a:latin typeface="Calibri" pitchFamily="34" charset="0"/>
              </a:rPr>
              <a:t>σε εφαρμογή των εθνικών οδηγιών, των οδηγιών  του ΕΟΔΥΥ και των οδηγιών της Περιφέρειας Δυτικής Μακεδονίας</a:t>
            </a:r>
          </a:p>
          <a:p>
            <a:pPr>
              <a:buFont typeface="Wingdings" pitchFamily="2" charset="2"/>
              <a:buChar char="Ø"/>
            </a:pPr>
            <a:endParaRPr lang="el-GR" sz="1600" u="sng">
              <a:latin typeface="Calibri" pitchFamily="34" charset="0"/>
            </a:endParaRPr>
          </a:p>
          <a:p>
            <a:pPr>
              <a:buFont typeface="Wingdings" pitchFamily="2" charset="2"/>
              <a:buChar char="Ø"/>
            </a:pPr>
            <a:r>
              <a:rPr lang="el-GR" sz="1600">
                <a:latin typeface="Calibri" pitchFamily="34" charset="0"/>
                <a:cs typeface="Times New Roman" pitchFamily="18" charset="0"/>
              </a:rPr>
              <a:t>Απρόσκοπτη λειτουργία των υπηρεσιών της ΠΕ Κοζάνης καθ’ όλη τη διάρκεια της πανδημίας. Καθιέρωση συσκέψεων των Διευθυντών των υπηρεσιών με διαδικτυακή τηλεδιάσκεψη (μέσω πλατφόρμας e:Presence).</a:t>
            </a:r>
          </a:p>
          <a:p>
            <a:pPr>
              <a:buFont typeface="Wingdings" pitchFamily="2" charset="2"/>
              <a:buChar char="Ø"/>
            </a:pPr>
            <a:endParaRPr lang="el-GR" sz="1600">
              <a:latin typeface="Calibri" pitchFamily="34" charset="0"/>
            </a:endParaRPr>
          </a:p>
          <a:p>
            <a:pPr eaLnBrk="0" hangingPunct="0">
              <a:buFont typeface="Wingdings" pitchFamily="2" charset="2"/>
              <a:buChar char="Ø"/>
            </a:pPr>
            <a:r>
              <a:rPr lang="el-GR" sz="1600">
                <a:latin typeface="Calibri" pitchFamily="34" charset="0"/>
                <a:cs typeface="Times New Roman" pitchFamily="18" charset="0"/>
              </a:rPr>
              <a:t>Το προσωπικό όλων των Διευθύνσεων της Π. Ε. Κοζάνης συνεχίζει το έργο παροχής των υπηρεσιών του, τηρουμένων των κανόνων και των μέτρων ασφαλείας. Καθημερινή καταγραφή στελέχωσης των Υπηρεσιών.</a:t>
            </a:r>
          </a:p>
          <a:p>
            <a:pPr eaLnBrk="0" hangingPunct="0">
              <a:buFont typeface="Wingdings" pitchFamily="2" charset="2"/>
              <a:buChar char="Ø"/>
            </a:pPr>
            <a:endParaRPr lang="el-GR" sz="1600">
              <a:latin typeface="Calibri" pitchFamily="34" charset="0"/>
              <a:cs typeface="Times New Roman" pitchFamily="18" charset="0"/>
            </a:endParaRPr>
          </a:p>
          <a:p>
            <a:pPr eaLnBrk="0" hangingPunct="0">
              <a:buFont typeface="Wingdings" pitchFamily="2" charset="2"/>
              <a:buChar char="Ø"/>
            </a:pPr>
            <a:r>
              <a:rPr lang="el-GR" sz="1600">
                <a:latin typeface="Calibri" pitchFamily="34" charset="0"/>
              </a:rPr>
              <a:t>Συνεχής επικοινωνία με τους Διοικητές των Νοσοκομείων Κοζάνης και Πτολεμαΐδας και καθημερινή ενημέρωση της κατάστασης και τακτική επικοινωνία με όλους τους  αρμόδιους θεσμικούς παράγοντες.</a:t>
            </a:r>
          </a:p>
          <a:p>
            <a:pPr eaLnBrk="0" hangingPunct="0">
              <a:buFont typeface="Wingdings" pitchFamily="2" charset="2"/>
              <a:buChar char="Ø"/>
            </a:pPr>
            <a:endParaRPr lang="el-GR" sz="1600">
              <a:latin typeface="Calibri" pitchFamily="34" charset="0"/>
            </a:endParaRPr>
          </a:p>
          <a:p>
            <a:pPr eaLnBrk="0" hangingPunct="0">
              <a:buFont typeface="Wingdings" pitchFamily="2" charset="2"/>
              <a:buChar char="Ø"/>
            </a:pPr>
            <a:r>
              <a:rPr lang="el-GR" sz="1600">
                <a:latin typeface="Calibri" pitchFamily="34" charset="0"/>
                <a:cs typeface="Times New Roman" pitchFamily="18" charset="0"/>
              </a:rPr>
              <a:t>Γνωστοποίηση των  στοιχείων επικοινωνίας των υπηρεσιών με τις οποίες οι πολίτες μπορούν να επικοινωνούν για θέματα που αφορούν την αποτροπή διάδοσης του κορωνοϊού και για  θέματα ψυχολογικής και κοινωνικής υποστήριξης.</a:t>
            </a:r>
          </a:p>
          <a:p>
            <a:pPr eaLnBrk="0" hangingPunct="0">
              <a:buFont typeface="Wingdings" pitchFamily="2" charset="2"/>
              <a:buChar char="Ø"/>
            </a:pPr>
            <a:endParaRPr lang="el-GR" sz="1600">
              <a:latin typeface="Calibri" pitchFamily="34" charset="0"/>
            </a:endParaRPr>
          </a:p>
          <a:p>
            <a:pPr eaLnBrk="0" hangingPunct="0">
              <a:buFont typeface="Wingdings" pitchFamily="2" charset="2"/>
              <a:buChar char="Ø"/>
            </a:pPr>
            <a:r>
              <a:rPr lang="el-GR" sz="1600">
                <a:latin typeface="Calibri" pitchFamily="34" charset="0"/>
                <a:cs typeface="Times New Roman" pitchFamily="18" charset="0"/>
              </a:rPr>
              <a:t> Σύσταση  Μικτών Κλιμακίων Ελέγχου</a:t>
            </a:r>
            <a:r>
              <a:rPr lang="el-GR" sz="1600">
                <a:latin typeface="Calibri" pitchFamily="34" charset="0"/>
              </a:rPr>
              <a:t> </a:t>
            </a:r>
            <a:r>
              <a:rPr lang="en-US" sz="1600">
                <a:latin typeface="Calibri" pitchFamily="34" charset="0"/>
              </a:rPr>
              <a:t>(</a:t>
            </a:r>
            <a:r>
              <a:rPr lang="el-GR" sz="1600">
                <a:latin typeface="Calibri" pitchFamily="34" charset="0"/>
              </a:rPr>
              <a:t>διενέργεια </a:t>
            </a:r>
            <a:r>
              <a:rPr lang="el-GR" sz="1600">
                <a:solidFill>
                  <a:srgbClr val="FFFF00"/>
                </a:solidFill>
                <a:latin typeface="Calibri" pitchFamily="34" charset="0"/>
              </a:rPr>
              <a:t>894 ελέγχων</a:t>
            </a:r>
            <a:r>
              <a:rPr lang="el-GR" sz="1600">
                <a:latin typeface="Calibri" pitchFamily="34" charset="0"/>
              </a:rPr>
              <a:t>)</a:t>
            </a:r>
            <a:endParaRPr lang="el-GR" sz="1600" u="sng">
              <a:latin typeface="Calibri" pitchFamily="34" charset="0"/>
            </a:endParaRPr>
          </a:p>
          <a:p>
            <a:endParaRPr lang="el-GR" sz="1600">
              <a:latin typeface="Calibri" pitchFamily="34" charset="0"/>
            </a:endParaRPr>
          </a:p>
        </p:txBody>
      </p:sp>
      <p:sp>
        <p:nvSpPr>
          <p:cNvPr id="6"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65240AF1-5EB5-474B-B832-BAF4161A8E37}" type="slidenum">
              <a:rPr lang="el-GR" sz="1400">
                <a:solidFill>
                  <a:schemeClr val="tx2">
                    <a:shade val="50000"/>
                  </a:schemeClr>
                </a:solidFill>
                <a:latin typeface="Calibri" pitchFamily="34" charset="0"/>
                <a:cs typeface="+mn-cs"/>
              </a:rPr>
              <a:pPr algn="ctr">
                <a:defRPr/>
              </a:pPr>
              <a:t>67</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1331913" y="1700213"/>
            <a:ext cx="5761037" cy="2289175"/>
          </a:xfrm>
          <a:prstGeom prst="rect">
            <a:avLst/>
          </a:prstGeom>
          <a:noFill/>
          <a:ln w="9525">
            <a:noFill/>
            <a:miter lim="800000"/>
            <a:headEnd/>
            <a:tailEnd/>
          </a:ln>
          <a:effectLst/>
        </p:spPr>
        <p:txBody>
          <a:bodyPr>
            <a:spAutoFit/>
          </a:bodyPr>
          <a:lstStyle/>
          <a:p>
            <a:pPr algn="ctr">
              <a:spcBef>
                <a:spcPct val="50000"/>
              </a:spcBef>
            </a:pPr>
            <a:r>
              <a:rPr lang="el-GR" sz="3600"/>
              <a:t>Σας ευχαριστώ </a:t>
            </a:r>
          </a:p>
          <a:p>
            <a:pPr algn="ctr">
              <a:spcBef>
                <a:spcPct val="50000"/>
              </a:spcBef>
            </a:pPr>
            <a:r>
              <a:rPr lang="el-GR" sz="3600"/>
              <a:t>για το χρόνο σας</a:t>
            </a:r>
          </a:p>
          <a:p>
            <a:pPr algn="ctr">
              <a:spcBef>
                <a:spcPct val="50000"/>
              </a:spcBef>
            </a:pPr>
            <a:r>
              <a:rPr lang="el-GR" sz="3600"/>
              <a:t>και την προσοχή σας</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sz="half" idx="1"/>
          </p:nvPr>
        </p:nvSpPr>
        <p:spPr>
          <a:xfrm>
            <a:off x="755650" y="333375"/>
            <a:ext cx="7632700" cy="5327650"/>
          </a:xfrm>
        </p:spPr>
        <p:txBody>
          <a:bodyPr/>
          <a:lstStyle/>
          <a:p>
            <a:pPr algn="ctr">
              <a:lnSpc>
                <a:spcPct val="80000"/>
              </a:lnSpc>
              <a:buFont typeface="Wingdings 2" pitchFamily="18" charset="2"/>
              <a:buNone/>
            </a:pPr>
            <a:r>
              <a:rPr lang="el-GR" sz="2800" b="1" smtClean="0">
                <a:solidFill>
                  <a:srgbClr val="FFFF00"/>
                </a:solidFill>
                <a:latin typeface="Calibri" pitchFamily="34" charset="0"/>
              </a:rPr>
              <a:t>Συμμετοχή σε Χρηματοδοτικά Προγράμματα  </a:t>
            </a:r>
            <a:endParaRPr lang="en-US" sz="2800" b="1" smtClean="0">
              <a:solidFill>
                <a:srgbClr val="FFFF00"/>
              </a:solidFill>
              <a:latin typeface="Calibri" pitchFamily="34" charset="0"/>
            </a:endParaRPr>
          </a:p>
          <a:p>
            <a:pPr algn="ctr">
              <a:lnSpc>
                <a:spcPct val="80000"/>
              </a:lnSpc>
              <a:buFont typeface="Wingdings 2" pitchFamily="18" charset="2"/>
              <a:buNone/>
            </a:pPr>
            <a:endParaRPr lang="en-US" sz="2400" b="1" u="sng" smtClean="0">
              <a:solidFill>
                <a:srgbClr val="FFFF00"/>
              </a:solidFill>
              <a:latin typeface="Calibri" pitchFamily="34" charset="0"/>
            </a:endParaRPr>
          </a:p>
          <a:p>
            <a:pPr>
              <a:lnSpc>
                <a:spcPct val="80000"/>
              </a:lnSpc>
              <a:buFont typeface="Wingdings 2" pitchFamily="18" charset="2"/>
              <a:buNone/>
            </a:pPr>
            <a:r>
              <a:rPr lang="el-GR" sz="2000" b="1" smtClean="0">
                <a:solidFill>
                  <a:srgbClr val="FFFF00"/>
                </a:solidFill>
                <a:latin typeface="Calibri" pitchFamily="34" charset="0"/>
              </a:rPr>
              <a:t>Επιχειρησιακό Πρόγραμμα  (Ε.Π.)  Δυτικής Μακεδονίας 2014-2020</a:t>
            </a:r>
            <a:r>
              <a:rPr lang="el-GR" sz="2000" b="1" smtClean="0">
                <a:latin typeface="Calibri" pitchFamily="34" charset="0"/>
              </a:rPr>
              <a:t>      </a:t>
            </a:r>
          </a:p>
          <a:p>
            <a:pPr>
              <a:lnSpc>
                <a:spcPct val="80000"/>
              </a:lnSpc>
              <a:buFont typeface="Wingdings 2" pitchFamily="18" charset="2"/>
              <a:buNone/>
            </a:pPr>
            <a:endParaRPr lang="el-GR" sz="2000" b="1" smtClean="0">
              <a:latin typeface="Calibri" pitchFamily="34" charset="0"/>
            </a:endParaRPr>
          </a:p>
          <a:p>
            <a:pPr>
              <a:lnSpc>
                <a:spcPct val="80000"/>
              </a:lnSpc>
              <a:buFont typeface="Wingdings 2" pitchFamily="18" charset="2"/>
              <a:buNone/>
            </a:pPr>
            <a:r>
              <a:rPr lang="el-GR" sz="2000" b="1" smtClean="0">
                <a:latin typeface="Calibri" pitchFamily="34" charset="0"/>
              </a:rPr>
              <a:t>Στο ΕΠ ΠΔΜ 2014-2020:</a:t>
            </a:r>
          </a:p>
          <a:p>
            <a:pPr>
              <a:lnSpc>
                <a:spcPct val="80000"/>
              </a:lnSpc>
              <a:buFont typeface="Wingdings 2" pitchFamily="18" charset="2"/>
              <a:buNone/>
            </a:pPr>
            <a:endParaRPr lang="el-GR" sz="2000" smtClean="0">
              <a:latin typeface="Calibri" pitchFamily="34" charset="0"/>
            </a:endParaRPr>
          </a:p>
          <a:p>
            <a:pPr>
              <a:lnSpc>
                <a:spcPct val="80000"/>
              </a:lnSpc>
              <a:buFont typeface="Wingdings" pitchFamily="2" charset="2"/>
              <a:buChar char="Ø"/>
            </a:pPr>
            <a:r>
              <a:rPr lang="el-GR" sz="2000" smtClean="0">
                <a:latin typeface="Calibri" pitchFamily="34" charset="0"/>
              </a:rPr>
              <a:t>Υλοποιείται 1 έργο  προϋπολογισμού 7.008.000,00 €,</a:t>
            </a:r>
          </a:p>
          <a:p>
            <a:pPr>
              <a:lnSpc>
                <a:spcPct val="80000"/>
              </a:lnSpc>
              <a:buFont typeface="Wingdings" pitchFamily="2" charset="2"/>
              <a:buChar char="Ø"/>
            </a:pPr>
            <a:endParaRPr lang="el-GR" sz="2000" smtClean="0">
              <a:latin typeface="Calibri" pitchFamily="34" charset="0"/>
            </a:endParaRPr>
          </a:p>
          <a:p>
            <a:pPr>
              <a:lnSpc>
                <a:spcPct val="80000"/>
              </a:lnSpc>
              <a:buFont typeface="Wingdings" pitchFamily="2" charset="2"/>
              <a:buChar char="Ø"/>
            </a:pPr>
            <a:r>
              <a:rPr lang="el-GR" sz="2000" smtClean="0">
                <a:latin typeface="Calibri" pitchFamily="34" charset="0"/>
              </a:rPr>
              <a:t>Στο στάδιο δημοπράτησης είναι 3 έργα συνολικού προϋπολογισμού 25.464.768,00€. </a:t>
            </a:r>
          </a:p>
          <a:p>
            <a:pPr>
              <a:lnSpc>
                <a:spcPct val="80000"/>
              </a:lnSpc>
              <a:buFont typeface="Wingdings" pitchFamily="2" charset="2"/>
              <a:buChar char="Ø"/>
            </a:pPr>
            <a:endParaRPr lang="el-GR" sz="2000" smtClean="0">
              <a:latin typeface="Calibri" pitchFamily="34" charset="0"/>
            </a:endParaRPr>
          </a:p>
          <a:p>
            <a:pPr>
              <a:lnSpc>
                <a:spcPct val="80000"/>
              </a:lnSpc>
              <a:buFont typeface="Wingdings" pitchFamily="2" charset="2"/>
              <a:buChar char="Ø"/>
            </a:pPr>
            <a:r>
              <a:rPr lang="el-GR" sz="2000" smtClean="0">
                <a:latin typeface="Calibri" pitchFamily="34" charset="0"/>
              </a:rPr>
              <a:t>Υποβλήθηκαν για ένταξη 5 προτάσεις  συνολικού προϋπολογισμού 6.201.997,98 €.</a:t>
            </a:r>
          </a:p>
          <a:p>
            <a:pPr>
              <a:lnSpc>
                <a:spcPct val="80000"/>
              </a:lnSpc>
              <a:buFont typeface="Wingdings" pitchFamily="2" charset="2"/>
              <a:buChar char="Ø"/>
            </a:pPr>
            <a:endParaRPr lang="el-GR" sz="2000" smtClean="0">
              <a:latin typeface="Calibri" pitchFamily="34" charset="0"/>
            </a:endParaRPr>
          </a:p>
          <a:p>
            <a:pPr>
              <a:lnSpc>
                <a:spcPct val="80000"/>
              </a:lnSpc>
              <a:buFont typeface="Wingdings" pitchFamily="2" charset="2"/>
              <a:buChar char="Ø"/>
            </a:pPr>
            <a:r>
              <a:rPr lang="el-GR" sz="2000" smtClean="0">
                <a:latin typeface="Calibri" pitchFamily="34" charset="0"/>
              </a:rPr>
              <a:t>Για 1 έργο προϋπολογισμού 3.024.390,24€ η Υπηρεσία κήρυξε έκπτωτη την ανάδοχη εταιρεία.</a:t>
            </a:r>
            <a:endParaRPr lang="en-US" sz="2000" smtClean="0">
              <a:latin typeface="Calibri" pitchFamily="34" charset="0"/>
            </a:endParaRPr>
          </a:p>
          <a:p>
            <a:pPr>
              <a:lnSpc>
                <a:spcPct val="80000"/>
              </a:lnSpc>
              <a:buFont typeface="Wingdings" pitchFamily="2" charset="2"/>
              <a:buChar char="Ø"/>
            </a:pPr>
            <a:endParaRPr lang="el-GR" sz="2000" smtClean="0">
              <a:latin typeface="Calibri" pitchFamily="34" charset="0"/>
            </a:endParaRPr>
          </a:p>
        </p:txBody>
      </p:sp>
      <p:sp>
        <p:nvSpPr>
          <p:cNvPr id="7"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37363C9E-0FB3-4B5C-B29A-8407F8890268}" type="slidenum">
              <a:rPr lang="el-GR" sz="1400">
                <a:solidFill>
                  <a:schemeClr val="tx2">
                    <a:shade val="50000"/>
                  </a:schemeClr>
                </a:solidFill>
                <a:latin typeface="Calibri" pitchFamily="34" charset="0"/>
                <a:cs typeface="+mn-cs"/>
              </a:rPr>
              <a:pPr algn="ctr">
                <a:defRPr/>
              </a:pPr>
              <a:t>7</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40" name="Group 72"/>
          <p:cNvGraphicFramePr>
            <a:graphicFrameLocks noGrp="1"/>
          </p:cNvGraphicFramePr>
          <p:nvPr>
            <p:ph/>
          </p:nvPr>
        </p:nvGraphicFramePr>
        <p:xfrm>
          <a:off x="457200" y="274638"/>
          <a:ext cx="8075613" cy="6573523"/>
        </p:xfrm>
        <a:graphic>
          <a:graphicData uri="http://schemas.openxmlformats.org/drawingml/2006/table">
            <a:tbl>
              <a:tblPr/>
              <a:tblGrid>
                <a:gridCol w="609600"/>
                <a:gridCol w="4248150"/>
                <a:gridCol w="1539875"/>
                <a:gridCol w="1677988"/>
              </a:tblGrid>
              <a:tr h="296863">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Α/Α</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Τίτλος Έργου</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Προϋπ/σμός (</a:t>
                      </a:r>
                      <a:r>
                        <a:rPr kumimoji="0" lang="el-GR" sz="1200" b="1" i="0" u="none" strike="noStrike" cap="none" normalizeH="0" baseline="0" smtClean="0">
                          <a:ln>
                            <a:noFill/>
                          </a:ln>
                          <a:solidFill>
                            <a:schemeClr val="tx1"/>
                          </a:solidFill>
                          <a:effectLst/>
                          <a:latin typeface="Arial" charset="0"/>
                          <a:ea typeface="Times New Roman" pitchFamily="18" charset="0"/>
                          <a:cs typeface="Calibri" pitchFamily="34" charset="0"/>
                        </a:rPr>
                        <a:t>€</a:t>
                      </a: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Κατάσταση</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Διευθέτηση και αντιμετώπιση πλημμυρικών παροχών χειμάρρου Θολόλακκα</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7.008.000,00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Υλοποίηση</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9650">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Εσωτερικό δίκτυο αποχέτευσης λυμάτων οικισμών Καρυοχωρίου, Προαστίου και Ασβεστόπετρας και εξωτερικό δίκτυο μεταφοράς λυμάτων οικισμών Καρυοχωρίου, Αγίου Χριστοφόρου, Προαστίου, Ασβεστόπετρας και περιοχής κόμβου ΑΕΒΑΛ στην Ε.Ε.Λ. Πτολεμαΐδας</a:t>
                      </a:r>
                      <a:endParaRPr kumimoji="0" lang="el-GR" sz="12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8.211.968,00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Δημοπράτηση</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Προσθήκη νέας πτέρυγας χειρουργικού και παθολογικού τομέα στο ΜΑΜΑΤΣΕΙΟ Νοσοκομείο Κοζάνης </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16.300.000,00 </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Δημοπράτηση</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Ενεργειακή αναβάθμιση κτιρίων παλαιάς πτέρυγας και εξωτερικών ιατρείων  Γενικού Νοσοκομείου Κοζάνης  ΜΑΜΑΤΣΕΙΟ  </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952.800,00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Δημοπράτηση</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Ψηφιακός Μετασχηματισμός της Περιφέρειας  Δυτικής  Μακεδονίας με χρήση  εφαρμογών ηλεκτρονικής διακυβέρνησης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1.559.555,00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Αξιολόγηση πρότασης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Προμήθεια μηχανημάτων έργου και οχημάτων για την Διεύθυνση Τεχνικών Έργων (ΔΤΕ)  ΠΕ Κοζάνης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1.005.000,00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Αξιολόγηση πρότασης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Αποκατάσταση και ανάδειξη του Ιερού Ναού Αγίου Νικολάου Βλάστης, Κοζάνης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834.000,00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Αξιολόγηση πρότασης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Αποκατάσταση και ανάδειξη του Ιερού Ναού Αγίου Νικολάου Λιβαδερού, Κοζάνης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870.500,00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Αξιολόγηση πρότασης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Αποκατάσταση  του Αρχοντικού Μανούση Δούκα </a:t>
                      </a:r>
                      <a:r>
                        <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rPr>
                        <a:t>–</a:t>
                      </a: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Τζάτζα στην Σιάτιστα. </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1.932.942,98</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Αξιολόγηση πρότασης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Ανέγερση νέου Κέντρου Υγείας Σιάτιστας</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3.024.390,24</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Έκπτωση Αναδόχου</a:t>
                      </a:r>
                      <a:endParaRPr kumimoji="0" lang="el-GR" sz="12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413">
                <a:tc gridSpan="2">
                  <a:txBody>
                    <a:bodyPr/>
                    <a:lstStyle/>
                    <a:p>
                      <a:pPr marL="419100" marR="0" lvl="0" indent="-382588"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Σύνολο</a:t>
                      </a:r>
                      <a:endParaRPr kumimoji="0" lang="el-GR" sz="14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419100" marR="0" lvl="0" indent="-382588"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41.699.156,22</a:t>
                      </a:r>
                      <a:endParaRPr kumimoji="0" lang="el-GR" sz="1400" b="0" i="0" u="none" strike="noStrike" cap="none" normalizeH="0" baseline="0" smtClean="0">
                        <a:ln>
                          <a:noFill/>
                        </a:ln>
                        <a:solidFill>
                          <a:schemeClr val="tx1"/>
                        </a:solidFill>
                        <a:effectLst/>
                        <a:latin typeface="Arial" charset="0"/>
                        <a:ea typeface="Times New Roman" pitchFamily="18" charset="0"/>
                        <a:cs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3" marR="0" lvl="0" indent="0" algn="l" defTabSz="914400" rtl="0" eaLnBrk="0" fontAlgn="base" latinLnBrk="0" hangingPunct="0">
                        <a:lnSpc>
                          <a:spcPct val="100000"/>
                        </a:lnSpc>
                        <a:spcBef>
                          <a:spcPct val="20000"/>
                        </a:spcBef>
                        <a:spcAft>
                          <a:spcPct val="0"/>
                        </a:spcAft>
                        <a:buClr>
                          <a:schemeClr val="accent1"/>
                        </a:buClr>
                        <a:buSzPct val="80000"/>
                        <a:buFont typeface="Wingdings 2" pitchFamily="18" charset="2"/>
                        <a:buNone/>
                        <a:tabLst/>
                      </a:pPr>
                      <a:endParaRPr kumimoji="0" lang="el-GR" sz="1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428625" y="428625"/>
            <a:ext cx="7715250" cy="6143625"/>
          </a:xfrm>
        </p:spPr>
        <p:txBody>
          <a:bodyPr/>
          <a:lstStyle/>
          <a:p>
            <a:pPr algn="ctr">
              <a:lnSpc>
                <a:spcPct val="80000"/>
              </a:lnSpc>
              <a:buFont typeface="Wingdings 2" pitchFamily="18" charset="2"/>
              <a:buNone/>
            </a:pPr>
            <a:r>
              <a:rPr lang="el-GR" sz="1600" b="1" smtClean="0">
                <a:solidFill>
                  <a:srgbClr val="FFFF00"/>
                </a:solidFill>
                <a:latin typeface="Calibri" pitchFamily="34" charset="0"/>
              </a:rPr>
              <a:t>Πρόγραμμα Αγροτικής Ανάπτυξης (Π.Α.Α 2014-2020)</a:t>
            </a:r>
            <a:endParaRPr lang="en-US" sz="1600" b="1" smtClean="0">
              <a:solidFill>
                <a:srgbClr val="FFFF00"/>
              </a:solidFill>
              <a:latin typeface="Calibri" pitchFamily="34" charset="0"/>
            </a:endParaRPr>
          </a:p>
          <a:p>
            <a:pPr>
              <a:lnSpc>
                <a:spcPct val="80000"/>
              </a:lnSpc>
              <a:buFont typeface="Wingdings 2" pitchFamily="18" charset="2"/>
              <a:buNone/>
            </a:pPr>
            <a:endParaRPr lang="el-GR" sz="1600" smtClean="0">
              <a:solidFill>
                <a:srgbClr val="FFFF00"/>
              </a:solidFill>
              <a:latin typeface="Calibri" pitchFamily="34" charset="0"/>
            </a:endParaRPr>
          </a:p>
          <a:p>
            <a:pPr>
              <a:lnSpc>
                <a:spcPct val="150000"/>
              </a:lnSpc>
              <a:buFont typeface="Wingdings 2" pitchFamily="18" charset="2"/>
              <a:buNone/>
            </a:pPr>
            <a:r>
              <a:rPr lang="en-US" sz="1400" smtClean="0">
                <a:latin typeface="Calibri" pitchFamily="34" charset="0"/>
              </a:rPr>
              <a:t>	</a:t>
            </a:r>
            <a:r>
              <a:rPr lang="el-GR" sz="1400" smtClean="0">
                <a:latin typeface="Calibri" pitchFamily="34" charset="0"/>
              </a:rPr>
              <a:t>Κατά τη χρονική περίοδο </a:t>
            </a:r>
            <a:r>
              <a:rPr lang="el-GR" sz="1400" b="1" smtClean="0">
                <a:latin typeface="Calibri" pitchFamily="34" charset="0"/>
              </a:rPr>
              <a:t>Ιανουάριος 2020 - Δεκέμβριος 2020</a:t>
            </a:r>
            <a:r>
              <a:rPr lang="el-GR" sz="1400" smtClean="0">
                <a:latin typeface="Calibri" pitchFamily="34" charset="0"/>
              </a:rPr>
              <a:t> προετοιμάσθηκε και υποβλήθηκε προς ένταξη η πρόταση με τίτλο:</a:t>
            </a:r>
            <a:endParaRPr lang="el-GR" sz="1400" b="1" smtClean="0">
              <a:latin typeface="Calibri" pitchFamily="34" charset="0"/>
            </a:endParaRPr>
          </a:p>
          <a:p>
            <a:pPr>
              <a:lnSpc>
                <a:spcPct val="150000"/>
              </a:lnSpc>
              <a:buFont typeface="Wingdings 2" pitchFamily="18" charset="2"/>
              <a:buNone/>
            </a:pPr>
            <a:r>
              <a:rPr lang="en-US" sz="2000" b="1" smtClean="0">
                <a:latin typeface="Calibri" pitchFamily="34" charset="0"/>
              </a:rPr>
              <a:t>	</a:t>
            </a:r>
            <a:r>
              <a:rPr lang="el-GR" sz="1600" b="1" smtClean="0">
                <a:solidFill>
                  <a:srgbClr val="FFFF00"/>
                </a:solidFill>
                <a:latin typeface="Calibri" pitchFamily="34" charset="0"/>
              </a:rPr>
              <a:t>Αναβάθμιση και εκσυγχρονισμός υφιστάμενου αρδευτικού δικτύου Σερβίων</a:t>
            </a:r>
            <a:r>
              <a:rPr lang="el-GR" sz="1600" smtClean="0">
                <a:solidFill>
                  <a:srgbClr val="FFFF00"/>
                </a:solidFill>
                <a:latin typeface="Calibri" pitchFamily="34" charset="0"/>
              </a:rPr>
              <a:t> </a:t>
            </a:r>
            <a:r>
              <a:rPr lang="el-GR" sz="1600" b="1" smtClean="0">
                <a:solidFill>
                  <a:srgbClr val="FFFF00"/>
                </a:solidFill>
                <a:latin typeface="Calibri" pitchFamily="34" charset="0"/>
              </a:rPr>
              <a:t>(π/υ 2.200.000,00 €)</a:t>
            </a:r>
            <a:endParaRPr lang="el-GR" sz="2000" smtClean="0">
              <a:latin typeface="Calibri" pitchFamily="34" charset="0"/>
            </a:endParaRPr>
          </a:p>
          <a:p>
            <a:pPr>
              <a:lnSpc>
                <a:spcPct val="150000"/>
              </a:lnSpc>
              <a:buFont typeface="Wingdings 2" pitchFamily="18" charset="2"/>
              <a:buNone/>
            </a:pPr>
            <a:r>
              <a:rPr lang="en-US" sz="1600" smtClean="0">
                <a:latin typeface="Calibri" pitchFamily="34" charset="0"/>
              </a:rPr>
              <a:t>	</a:t>
            </a:r>
            <a:r>
              <a:rPr lang="el-GR" sz="1400" smtClean="0">
                <a:latin typeface="Calibri" pitchFamily="34" charset="0"/>
              </a:rPr>
              <a:t>Η υλοποίηση της πράξης περιλαμβάνει την αναβάθμιση και τον εκσυγχρονισμό αντλιοστασίων καθώς και την εγκατάσταση φωτοβολταϊκού πάρκου με ενεργειακό συμψηφισμό. Φορέας λειτουργίας του έργου θα είναι ο Τοπικός Οργανισμός Εγγείων Βελτιώσεων (ΤΟΕΒ) Σερβίων  του Δήμου Σερβίων &amp; Βελβεντού. </a:t>
            </a:r>
            <a:endParaRPr lang="el-GR" sz="1600" smtClean="0">
              <a:latin typeface="Calibri" pitchFamily="34" charset="0"/>
            </a:endParaRPr>
          </a:p>
          <a:p>
            <a:pPr>
              <a:lnSpc>
                <a:spcPct val="150000"/>
              </a:lnSpc>
              <a:buFont typeface="Wingdings 2" pitchFamily="18" charset="2"/>
              <a:buNone/>
            </a:pPr>
            <a:r>
              <a:rPr lang="en-US" sz="1600" smtClean="0">
                <a:latin typeface="Calibri" pitchFamily="34" charset="0"/>
              </a:rPr>
              <a:t>	</a:t>
            </a:r>
            <a:r>
              <a:rPr lang="el-GR" sz="1400" smtClean="0">
                <a:latin typeface="Calibri" pitchFamily="34" charset="0"/>
              </a:rPr>
              <a:t>Σημειώνεται ότι στο Π.Α.Α 2014-2020 είναι ενταγμένη (Απόφαση Ένταξης:4688/02-07-2019) η Πράξη:</a:t>
            </a:r>
            <a:endParaRPr lang="el-GR" sz="1600" smtClean="0">
              <a:latin typeface="Calibri" pitchFamily="34" charset="0"/>
            </a:endParaRPr>
          </a:p>
          <a:p>
            <a:pPr>
              <a:lnSpc>
                <a:spcPct val="150000"/>
              </a:lnSpc>
              <a:buFont typeface="Wingdings 2" pitchFamily="18" charset="2"/>
              <a:buNone/>
            </a:pPr>
            <a:r>
              <a:rPr lang="en-US" sz="1600" smtClean="0">
                <a:latin typeface="Calibri" pitchFamily="34" charset="0"/>
              </a:rPr>
              <a:t>	</a:t>
            </a:r>
            <a:r>
              <a:rPr lang="el-GR" sz="1400" smtClean="0">
                <a:latin typeface="Calibri" pitchFamily="34" charset="0"/>
              </a:rPr>
              <a:t>«</a:t>
            </a:r>
            <a:r>
              <a:rPr lang="el-GR" sz="1400" b="1" smtClean="0">
                <a:latin typeface="Calibri" pitchFamily="34" charset="0"/>
              </a:rPr>
              <a:t>Εκσυγχρονισμός – επέκταση αρδευτικού δικτύου Μεσοβούνου Δήμου Εορδαίας Ν.Κοζάνης</a:t>
            </a:r>
            <a:r>
              <a:rPr lang="el-GR" sz="1400" smtClean="0">
                <a:latin typeface="Calibri" pitchFamily="34" charset="0"/>
              </a:rPr>
              <a:t>», όπου το υποέργο 1:</a:t>
            </a:r>
          </a:p>
          <a:p>
            <a:pPr>
              <a:lnSpc>
                <a:spcPct val="150000"/>
              </a:lnSpc>
              <a:buFont typeface="Wingdings 2" pitchFamily="18" charset="2"/>
              <a:buNone/>
            </a:pPr>
            <a:r>
              <a:rPr lang="el-GR" sz="1600" smtClean="0">
                <a:latin typeface="Calibri" pitchFamily="34" charset="0"/>
              </a:rPr>
              <a:t> </a:t>
            </a:r>
            <a:r>
              <a:rPr lang="en-US" sz="1600" smtClean="0">
                <a:latin typeface="Calibri" pitchFamily="34" charset="0"/>
              </a:rPr>
              <a:t>	</a:t>
            </a:r>
            <a:r>
              <a:rPr lang="el-GR" sz="1600" i="1" smtClean="0">
                <a:solidFill>
                  <a:srgbClr val="FFFF00"/>
                </a:solidFill>
                <a:latin typeface="Calibri" pitchFamily="34" charset="0"/>
              </a:rPr>
              <a:t>Εκσυγχρονισμός – επέκταση αρδευτικού δικτύου Μεσοβούνου Δ. Εορδαίας</a:t>
            </a:r>
            <a:r>
              <a:rPr lang="el-GR" sz="1600" smtClean="0">
                <a:solidFill>
                  <a:srgbClr val="FFFF00"/>
                </a:solidFill>
                <a:latin typeface="Calibri" pitchFamily="34" charset="0"/>
              </a:rPr>
              <a:t> με</a:t>
            </a:r>
            <a:r>
              <a:rPr lang="en-US" sz="1600" smtClean="0">
                <a:solidFill>
                  <a:srgbClr val="FFFF00"/>
                </a:solidFill>
                <a:latin typeface="Calibri" pitchFamily="34" charset="0"/>
              </a:rPr>
              <a:t> </a:t>
            </a:r>
            <a:r>
              <a:rPr lang="el-GR" sz="1600" b="1" smtClean="0">
                <a:solidFill>
                  <a:srgbClr val="FFFF00"/>
                </a:solidFill>
                <a:latin typeface="Calibri" pitchFamily="34" charset="0"/>
              </a:rPr>
              <a:t>π/υ:5.000.000,00</a:t>
            </a:r>
            <a:r>
              <a:rPr lang="en-US" sz="1600" b="1" smtClean="0">
                <a:solidFill>
                  <a:srgbClr val="FFFF00"/>
                </a:solidFill>
                <a:latin typeface="Calibri" pitchFamily="34" charset="0"/>
              </a:rPr>
              <a:t> </a:t>
            </a:r>
            <a:r>
              <a:rPr lang="el-GR" sz="1600" b="1" smtClean="0">
                <a:solidFill>
                  <a:srgbClr val="FFFF00"/>
                </a:solidFill>
                <a:latin typeface="Calibri" pitchFamily="34" charset="0"/>
              </a:rPr>
              <a:t>€</a:t>
            </a:r>
            <a:r>
              <a:rPr lang="el-GR" sz="1600" smtClean="0">
                <a:latin typeface="Calibri" pitchFamily="34" charset="0"/>
              </a:rPr>
              <a:t> </a:t>
            </a:r>
            <a:r>
              <a:rPr lang="el-GR" sz="1400" smtClean="0">
                <a:latin typeface="Calibri" pitchFamily="34" charset="0"/>
              </a:rPr>
              <a:t>,βρίσκεται στο στάδιο ολοκλήρωσης δημοπράτησης.</a:t>
            </a:r>
          </a:p>
        </p:txBody>
      </p:sp>
      <p:sp>
        <p:nvSpPr>
          <p:cNvPr id="7" name="6 - Θέση αριθμού διαφάνειας"/>
          <p:cNvSpPr txBox="1">
            <a:spLocks noGrp="1"/>
          </p:cNvSpPr>
          <p:nvPr/>
        </p:nvSpPr>
        <p:spPr>
          <a:xfrm>
            <a:off x="4357688" y="6492875"/>
            <a:ext cx="762000" cy="365125"/>
          </a:xfrm>
          <a:prstGeom prst="rect">
            <a:avLst/>
          </a:prstGeom>
          <a:noFill/>
        </p:spPr>
        <p:txBody>
          <a:bodyPr lIns="0" tIns="0" rIns="0" bIns="0" anchor="b"/>
          <a:lstStyle/>
          <a:p>
            <a:pPr algn="ctr">
              <a:defRPr/>
            </a:pPr>
            <a:r>
              <a:rPr lang="en-US" sz="1400" dirty="0">
                <a:solidFill>
                  <a:schemeClr val="tx2">
                    <a:shade val="50000"/>
                  </a:schemeClr>
                </a:solidFill>
                <a:latin typeface="Calibri" pitchFamily="34" charset="0"/>
                <a:cs typeface="+mn-cs"/>
              </a:rPr>
              <a:t>-</a:t>
            </a:r>
            <a:fld id="{2FBA125A-0D48-4DD3-BAC8-99649C426E6F}" type="slidenum">
              <a:rPr lang="el-GR" sz="1400">
                <a:solidFill>
                  <a:schemeClr val="tx2">
                    <a:shade val="50000"/>
                  </a:schemeClr>
                </a:solidFill>
                <a:latin typeface="Calibri" pitchFamily="34" charset="0"/>
                <a:cs typeface="+mn-cs"/>
              </a:rPr>
              <a:pPr algn="ctr">
                <a:defRPr/>
              </a:pPr>
              <a:t>9</a:t>
            </a:fld>
            <a:r>
              <a:rPr lang="en-US" sz="1400" dirty="0">
                <a:solidFill>
                  <a:schemeClr val="tx2">
                    <a:shade val="50000"/>
                  </a:schemeClr>
                </a:solidFill>
                <a:latin typeface="Calibri" pitchFamily="34" charset="0"/>
                <a:cs typeface="+mn-cs"/>
              </a:rPr>
              <a:t>-</a:t>
            </a:r>
            <a:endParaRPr lang="el-GR" sz="1400" dirty="0">
              <a:solidFill>
                <a:schemeClr val="tx2">
                  <a:shade val="50000"/>
                </a:schemeClr>
              </a:solidFill>
              <a:latin typeface="Calibri" pitchFamily="34" charset="0"/>
              <a:cs typeface="+mn-cs"/>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Τεχνικό">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2482</TotalTime>
  <Words>5642</Words>
  <Application>Microsoft Office PowerPoint</Application>
  <PresentationFormat>Προβολή στην οθόνη (4:3)</PresentationFormat>
  <Paragraphs>1444</Paragraphs>
  <Slides>68</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68</vt:i4>
      </vt:variant>
    </vt:vector>
  </HeadingPairs>
  <TitlesOfParts>
    <vt:vector size="71" baseType="lpstr">
      <vt:lpstr>Τεχνικό</vt:lpstr>
      <vt:lpstr>Φύλλο εργασίας</vt:lpstr>
      <vt:lpstr>Γράφημα</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Κατανομή των ενταγμένων έργων ανά χρηματοδοτικό εργαλείο</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354</cp:revision>
  <dcterms:created xsi:type="dcterms:W3CDTF">2021-01-08T11:29:00Z</dcterms:created>
  <dcterms:modified xsi:type="dcterms:W3CDTF">2021-01-28T08:23:38Z</dcterms:modified>
</cp:coreProperties>
</file>